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4" r:id="rId6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dget Houlihan" initials="BH" lastIdx="1" clrIdx="0"/>
  <p:cmAuthor id="1" name="Sedlak, Matthew" initials="SM" lastIdx="1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Narrow"/>
          <a:ea typeface="Arial Narrow"/>
          <a:cs typeface="Arial Narrow"/>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Narrow"/>
          <a:ea typeface="Arial Narrow"/>
          <a:cs typeface="Arial Narrow"/>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Narrow"/>
          <a:ea typeface="Arial Narrow"/>
          <a:cs typeface="Arial Narrow"/>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Narrow"/>
          <a:ea typeface="Arial Narrow"/>
          <a:cs typeface="Arial Narrow"/>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60354"/>
  </p:normalViewPr>
  <p:slideViewPr>
    <p:cSldViewPr snapToGrid="0">
      <p:cViewPr>
        <p:scale>
          <a:sx n="68" d="100"/>
          <a:sy n="68" d="100"/>
        </p:scale>
        <p:origin x="-1032" y="202"/>
      </p:cViewPr>
      <p:guideLst>
        <p:guide orient="horz" pos="2160"/>
        <p:guide pos="3840"/>
      </p:guideLst>
    </p:cSldViewPr>
  </p:slideViewPr>
  <p:notesTextViewPr>
    <p:cViewPr>
      <p:scale>
        <a:sx n="120" d="100"/>
        <a:sy n="120" d="100"/>
      </p:scale>
      <p:origin x="0" y="0"/>
    </p:cViewPr>
  </p:notesTextViewPr>
  <p:notesViewPr>
    <p:cSldViewPr snapToGrid="0">
      <p:cViewPr varScale="1">
        <p:scale>
          <a:sx n="95" d="100"/>
          <a:sy n="95" d="100"/>
        </p:scale>
        <p:origin x="37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xfrm>
            <a:off x="914400" y="4343400"/>
            <a:ext cx="5029200" cy="4114800"/>
          </a:xfrm>
          <a:prstGeom prst="rect">
            <a:avLst/>
          </a:prstGeom>
        </p:spPr>
        <p:txBody>
          <a:bodyPr/>
          <a:lstStyle/>
          <a:p>
            <a:endParaRPr dirty="0"/>
          </a:p>
        </p:txBody>
      </p:sp>
    </p:spTree>
    <p:extLst>
      <p:ext uri="{BB962C8B-B14F-4D97-AF65-F5344CB8AC3E}">
        <p14:creationId xmlns:p14="http://schemas.microsoft.com/office/powerpoint/2010/main" val="2544675929"/>
      </p:ext>
    </p:extLst>
  </p:cSld>
  <p:clrMap bg1="lt1" tx1="dk1" bg2="lt2" tx2="dk2" accent1="accent1" accent2="accent2" accent3="accent3" accent4="accent4" accent5="accent5" accent6="accent6" hlink="hlink" folHlink="folHlink"/>
  <p:notesStyle>
    <a:lvl1pPr latinLnBrk="0">
      <a:spcBef>
        <a:spcPts val="400"/>
      </a:spcBef>
      <a:defRPr sz="13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ssa.gov/payee/faqrep.ht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z="1300" b="0" dirty="0" smtClean="0">
                <a:latin typeface="+mn-lt"/>
              </a:rPr>
              <a:t>Financial education plays a significant role in our society. </a:t>
            </a:r>
            <a:r>
              <a:rPr lang="en-US" sz="1300" b="0" i="0" dirty="0" smtClean="0">
                <a:effectLst/>
                <a:latin typeface="+mn-lt"/>
                <a:ea typeface="+mn-ea"/>
                <a:cs typeface="+mn-cs"/>
                <a:sym typeface="Calibri"/>
              </a:rPr>
              <a:t>Understanding basic money management skills such as living within a budget and handling your credit and debt is very important. </a:t>
            </a:r>
          </a:p>
          <a:p>
            <a:pPr marL="0" marR="0" indent="0" defTabSz="914400" eaLnBrk="1" fontAlgn="auto" latinLnBrk="0" hangingPunct="1">
              <a:lnSpc>
                <a:spcPct val="100000"/>
              </a:lnSpc>
              <a:spcBef>
                <a:spcPts val="400"/>
              </a:spcBef>
              <a:spcAft>
                <a:spcPts val="0"/>
              </a:spcAft>
              <a:buClrTx/>
              <a:buSzTx/>
              <a:buFontTx/>
              <a:buNone/>
              <a:tabLst/>
              <a:defRPr/>
            </a:pPr>
            <a:endParaRPr lang="en-US" sz="1300" b="0" i="0" baseline="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sz="1300" baseline="0" dirty="0" smtClean="0">
                <a:latin typeface="+mn-lt"/>
                <a:ea typeface="Arial" charset="0"/>
                <a:cs typeface="Arial" charset="0"/>
              </a:rPr>
              <a:t>Thank you for joining us for </a:t>
            </a:r>
            <a:r>
              <a:rPr lang="en-US" sz="1300" baseline="0" dirty="0" err="1" smtClean="0">
                <a:latin typeface="+mn-lt"/>
                <a:ea typeface="Arial" charset="0"/>
                <a:cs typeface="Arial" charset="0"/>
              </a:rPr>
              <a:t>Easterseals</a:t>
            </a:r>
            <a:r>
              <a:rPr lang="en-US" sz="1300" baseline="0" smtClean="0">
                <a:latin typeface="+mn-lt"/>
                <a:ea typeface="Arial" charset="0"/>
                <a:cs typeface="Arial" charset="0"/>
              </a:rPr>
              <a:t> and Freddie Mac’s presentation of Financial and Housing Guidance with CreditSmart.</a:t>
            </a:r>
            <a:endParaRPr lang="en-US" sz="1300" b="0" baseline="0" smtClean="0">
              <a:latin typeface="+mn-lt"/>
              <a:ea typeface="Arial" charset="0"/>
              <a:cs typeface="Arial" charset="0"/>
            </a:endParaRPr>
          </a:p>
        </p:txBody>
      </p:sp>
    </p:spTree>
    <p:extLst>
      <p:ext uri="{BB962C8B-B14F-4D97-AF65-F5344CB8AC3E}">
        <p14:creationId xmlns:p14="http://schemas.microsoft.com/office/powerpoint/2010/main" val="108604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b="0" i="0" dirty="0" smtClean="0">
                <a:effectLst/>
                <a:latin typeface="+mn-lt"/>
                <a:ea typeface="+mn-ea"/>
                <a:cs typeface="+mn-cs"/>
                <a:sym typeface="Calibri"/>
              </a:rPr>
              <a:t>Managing your money is a personal skill that benefits you throughout your life – however</a:t>
            </a:r>
            <a:r>
              <a:rPr lang="en-US" sz="1300" b="0" i="0" baseline="0" dirty="0" smtClean="0">
                <a:effectLst/>
                <a:latin typeface="+mn-lt"/>
                <a:ea typeface="+mn-ea"/>
                <a:cs typeface="+mn-cs"/>
                <a:sym typeface="Calibri"/>
              </a:rPr>
              <a:t> this is not a skill </a:t>
            </a:r>
            <a:r>
              <a:rPr lang="en-US" sz="1300" b="0" i="0" dirty="0" smtClean="0">
                <a:effectLst/>
                <a:latin typeface="+mn-lt"/>
                <a:ea typeface="+mn-ea"/>
                <a:cs typeface="+mn-cs"/>
                <a:sym typeface="Calibri"/>
              </a:rPr>
              <a:t>that everybody has not learned. </a:t>
            </a:r>
          </a:p>
          <a:p>
            <a:endParaRPr lang="en-US" sz="1300" b="0" i="0" dirty="0" smtClean="0">
              <a:effectLst/>
              <a:latin typeface="+mn-lt"/>
              <a:ea typeface="+mn-ea"/>
              <a:cs typeface="+mn-cs"/>
              <a:sym typeface="Calibri"/>
            </a:endParaRPr>
          </a:p>
          <a:p>
            <a:r>
              <a:rPr lang="en-US" sz="1300" b="0" i="0" dirty="0" smtClean="0">
                <a:effectLst/>
                <a:latin typeface="+mn-lt"/>
                <a:ea typeface="+mn-ea"/>
                <a:cs typeface="+mn-cs"/>
                <a:sym typeface="Calibri"/>
              </a:rPr>
              <a:t>Money comes in and goes out, </a:t>
            </a:r>
          </a:p>
          <a:p>
            <a:pPr marL="285750" indent="-285750">
              <a:buFont typeface="Arial" charset="0"/>
              <a:buChar char="•"/>
            </a:pPr>
            <a:endParaRPr lang="en-US" sz="1300" b="0" i="0" dirty="0" smtClean="0">
              <a:effectLst/>
              <a:latin typeface="+mn-lt"/>
              <a:ea typeface="+mn-ea"/>
              <a:cs typeface="+mn-cs"/>
              <a:sym typeface="Calibri"/>
            </a:endParaRPr>
          </a:p>
          <a:p>
            <a:pPr marL="0" indent="0">
              <a:buFont typeface="Arial" charset="0"/>
              <a:buNone/>
            </a:pPr>
            <a:r>
              <a:rPr lang="en-US" sz="1300" b="0" i="0" dirty="0" smtClean="0">
                <a:effectLst/>
                <a:latin typeface="+mn-lt"/>
                <a:ea typeface="+mn-ea"/>
                <a:cs typeface="+mn-cs"/>
                <a:sym typeface="Calibri"/>
              </a:rPr>
              <a:t>Our responsibility is to</a:t>
            </a:r>
            <a:r>
              <a:rPr lang="en-US" sz="1300" b="0" i="0" baseline="0" dirty="0" smtClean="0">
                <a:effectLst/>
                <a:latin typeface="+mn-lt"/>
                <a:ea typeface="+mn-ea"/>
                <a:cs typeface="+mn-cs"/>
                <a:sym typeface="Calibri"/>
              </a:rPr>
              <a:t> make sure that we’re making the right </a:t>
            </a:r>
            <a:r>
              <a:rPr lang="en-US" sz="1300" b="0" i="0" dirty="0" smtClean="0">
                <a:effectLst/>
                <a:latin typeface="+mn-lt"/>
                <a:ea typeface="+mn-ea"/>
                <a:cs typeface="+mn-cs"/>
                <a:sym typeface="Calibri"/>
              </a:rPr>
              <a:t>decisions about</a:t>
            </a:r>
          </a:p>
          <a:p>
            <a:pPr marL="285750" indent="-285750">
              <a:buFont typeface="Arial" charset="0"/>
              <a:buChar char="•"/>
            </a:pPr>
            <a:r>
              <a:rPr lang="en-US" sz="1300" b="0" i="0" dirty="0" smtClean="0">
                <a:effectLst/>
                <a:latin typeface="+mn-lt"/>
                <a:ea typeface="+mn-ea"/>
                <a:cs typeface="+mn-cs"/>
                <a:sym typeface="Calibri"/>
              </a:rPr>
              <a:t>Major purchases </a:t>
            </a:r>
            <a:r>
              <a:rPr lang="mr-IN" sz="1300" b="0" i="0" dirty="0" smtClean="0">
                <a:effectLst/>
                <a:latin typeface="+mn-lt"/>
                <a:ea typeface="+mn-ea"/>
                <a:cs typeface="+mn-cs"/>
                <a:sym typeface="Calibri"/>
              </a:rPr>
              <a:t>–</a:t>
            </a:r>
            <a:r>
              <a:rPr lang="en-US" sz="1300" b="0" i="0" dirty="0" smtClean="0">
                <a:effectLst/>
                <a:latin typeface="+mn-lt"/>
                <a:ea typeface="+mn-ea"/>
                <a:cs typeface="+mn-cs"/>
                <a:sym typeface="Calibri"/>
              </a:rPr>
              <a:t> are we paying too much</a:t>
            </a:r>
          </a:p>
          <a:p>
            <a:pPr marL="285750" indent="-285750">
              <a:buFont typeface="Arial" charset="0"/>
              <a:buChar char="•"/>
            </a:pPr>
            <a:r>
              <a:rPr lang="en-US" sz="1300" b="0" i="0" dirty="0" smtClean="0">
                <a:effectLst/>
                <a:latin typeface="+mn-lt"/>
                <a:ea typeface="+mn-ea"/>
                <a:cs typeface="+mn-cs"/>
                <a:sym typeface="Calibri"/>
              </a:rPr>
              <a:t>Our investments </a:t>
            </a:r>
            <a:r>
              <a:rPr lang="mr-IN" sz="1300" b="0" i="0" dirty="0" smtClean="0">
                <a:effectLst/>
                <a:latin typeface="+mn-lt"/>
                <a:ea typeface="+mn-ea"/>
                <a:cs typeface="+mn-cs"/>
                <a:sym typeface="Calibri"/>
              </a:rPr>
              <a:t>–</a:t>
            </a:r>
            <a:r>
              <a:rPr lang="en-US" sz="1300" b="0" i="0" baseline="0" dirty="0" smtClean="0">
                <a:effectLst/>
                <a:latin typeface="+mn-lt"/>
                <a:ea typeface="+mn-ea"/>
                <a:cs typeface="+mn-cs"/>
                <a:sym typeface="Calibri"/>
              </a:rPr>
              <a:t> Is the right person handling our money?</a:t>
            </a:r>
          </a:p>
          <a:p>
            <a:pPr marL="285750" indent="-285750">
              <a:buFont typeface="Arial" charset="0"/>
              <a:buChar char="•"/>
            </a:pPr>
            <a:r>
              <a:rPr lang="en-US" sz="1300" b="0" i="0" baseline="0" dirty="0" smtClean="0">
                <a:effectLst/>
                <a:latin typeface="+mn-lt"/>
                <a:ea typeface="+mn-ea"/>
                <a:cs typeface="+mn-cs"/>
                <a:sym typeface="Calibri"/>
              </a:rPr>
              <a:t>Our credit </a:t>
            </a:r>
            <a:r>
              <a:rPr lang="mr-IN" sz="1300" b="0" i="0" baseline="0" dirty="0" smtClean="0">
                <a:effectLst/>
                <a:latin typeface="+mn-lt"/>
                <a:ea typeface="+mn-ea"/>
                <a:cs typeface="+mn-cs"/>
                <a:sym typeface="Calibri"/>
              </a:rPr>
              <a:t>–</a:t>
            </a:r>
            <a:r>
              <a:rPr lang="en-US" sz="1300" b="0" i="0" baseline="0" dirty="0" smtClean="0">
                <a:effectLst/>
                <a:latin typeface="+mn-lt"/>
                <a:ea typeface="+mn-ea"/>
                <a:cs typeface="+mn-cs"/>
                <a:sym typeface="Calibri"/>
              </a:rPr>
              <a:t> do we truly understand what counts </a:t>
            </a:r>
            <a:r>
              <a:rPr lang="mr-IN" sz="1300" b="0" i="0" baseline="0" dirty="0" smtClean="0">
                <a:effectLst/>
                <a:latin typeface="+mn-lt"/>
                <a:ea typeface="+mn-ea"/>
                <a:cs typeface="+mn-cs"/>
                <a:sym typeface="Calibri"/>
              </a:rPr>
              <a:t>–</a:t>
            </a:r>
            <a:r>
              <a:rPr lang="en-US" sz="1300" b="0" i="0" baseline="0" dirty="0" smtClean="0">
                <a:effectLst/>
                <a:latin typeface="+mn-lt"/>
                <a:ea typeface="+mn-ea"/>
                <a:cs typeface="+mn-cs"/>
                <a:sym typeface="Calibri"/>
              </a:rPr>
              <a:t> have we looked at our credit report lately?</a:t>
            </a:r>
          </a:p>
          <a:p>
            <a:pPr marL="285750" indent="-285750">
              <a:buFont typeface="Arial" charset="0"/>
              <a:buChar char="•"/>
            </a:pPr>
            <a:endParaRPr lang="en-US" sz="1300" b="0" i="0" baseline="0" dirty="0" smtClean="0">
              <a:effectLst/>
              <a:latin typeface="+mn-lt"/>
              <a:ea typeface="+mn-ea"/>
              <a:cs typeface="+mn-cs"/>
              <a:sym typeface="Calibri"/>
            </a:endParaRPr>
          </a:p>
          <a:p>
            <a:pPr marL="0" indent="0">
              <a:buFont typeface="Arial" charset="0"/>
              <a:buNone/>
            </a:pPr>
            <a:r>
              <a:rPr lang="en-US" sz="1300" b="0" i="0" dirty="0" smtClean="0">
                <a:effectLst/>
                <a:latin typeface="+mn-lt"/>
                <a:ea typeface="+mn-ea"/>
                <a:cs typeface="+mn-cs"/>
                <a:sym typeface="Calibri"/>
              </a:rPr>
              <a:t>We know, it</a:t>
            </a:r>
            <a:r>
              <a:rPr lang="en-US" sz="1300" b="0" i="0" baseline="0" dirty="0" smtClean="0">
                <a:effectLst/>
                <a:latin typeface="+mn-lt"/>
                <a:ea typeface="+mn-ea"/>
                <a:cs typeface="+mn-cs"/>
                <a:sym typeface="Calibri"/>
              </a:rPr>
              <a:t> can be</a:t>
            </a:r>
            <a:r>
              <a:rPr lang="en-US" sz="1300" b="0" i="0" dirty="0" smtClean="0">
                <a:effectLst/>
                <a:latin typeface="+mn-lt"/>
                <a:ea typeface="+mn-ea"/>
                <a:cs typeface="+mn-cs"/>
                <a:sym typeface="Calibri"/>
              </a:rPr>
              <a:t> daunting </a:t>
            </a:r>
            <a:r>
              <a:rPr lang="mr-IN" sz="1300" b="0" i="0" dirty="0" smtClean="0">
                <a:effectLst/>
                <a:latin typeface="+mn-lt"/>
                <a:ea typeface="+mn-ea"/>
                <a:cs typeface="+mn-cs"/>
                <a:sym typeface="Calibri"/>
              </a:rPr>
              <a:t>–</a:t>
            </a:r>
            <a:r>
              <a:rPr lang="en-US" sz="1300" b="0" i="0" dirty="0" smtClean="0">
                <a:effectLst/>
                <a:latin typeface="+mn-lt"/>
                <a:ea typeface="+mn-ea"/>
                <a:cs typeface="+mn-cs"/>
                <a:sym typeface="Calibri"/>
              </a:rPr>
              <a:t> however this class</a:t>
            </a:r>
            <a:r>
              <a:rPr lang="en-US" sz="1300" b="0" i="0" baseline="0" dirty="0" smtClean="0">
                <a:effectLst/>
                <a:latin typeface="+mn-lt"/>
                <a:ea typeface="+mn-ea"/>
                <a:cs typeface="+mn-cs"/>
                <a:sym typeface="Calibri"/>
              </a:rPr>
              <a:t> is designed to start the conversation</a:t>
            </a:r>
            <a:r>
              <a:rPr lang="en-US" sz="1300" b="0" i="0" dirty="0" smtClean="0">
                <a:effectLst/>
                <a:latin typeface="+mn-lt"/>
                <a:ea typeface="+mn-ea"/>
                <a:cs typeface="+mn-cs"/>
                <a:sym typeface="Calibri"/>
              </a:rPr>
              <a:t>.</a:t>
            </a:r>
            <a:endParaRPr lang="en-US" sz="1300" dirty="0"/>
          </a:p>
        </p:txBody>
      </p:sp>
    </p:spTree>
    <p:extLst>
      <p:ext uri="{BB962C8B-B14F-4D97-AF65-F5344CB8AC3E}">
        <p14:creationId xmlns:p14="http://schemas.microsoft.com/office/powerpoint/2010/main" val="40603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b="0" dirty="0" smtClean="0">
                <a:effectLst/>
                <a:latin typeface="+mn-lt"/>
                <a:ea typeface="+mn-ea"/>
                <a:cs typeface="+mn-cs"/>
                <a:sym typeface="Calibri"/>
              </a:rPr>
              <a:t>We all have the </a:t>
            </a:r>
            <a:r>
              <a:rPr lang="en-US" sz="1300" b="0" u="sng" dirty="0" smtClean="0">
                <a:effectLst/>
                <a:latin typeface="+mn-lt"/>
                <a:ea typeface="+mn-ea"/>
                <a:cs typeface="+mn-cs"/>
                <a:sym typeface="Calibri"/>
              </a:rPr>
              <a:t>right</a:t>
            </a:r>
            <a:r>
              <a:rPr lang="en-US" sz="1300" b="0" dirty="0" smtClean="0">
                <a:effectLst/>
                <a:latin typeface="+mn-lt"/>
                <a:ea typeface="+mn-ea"/>
                <a:cs typeface="+mn-cs"/>
                <a:sym typeface="Calibri"/>
              </a:rPr>
              <a:t> to make money. </a:t>
            </a:r>
            <a:endParaRPr lang="en-US" sz="1300" b="0" dirty="0" smtClean="0"/>
          </a:p>
          <a:p>
            <a:endParaRPr lang="en-US" sz="1300" b="0" dirty="0" smtClean="0">
              <a:effectLst/>
              <a:latin typeface="+mn-lt"/>
              <a:ea typeface="+mn-ea"/>
              <a:cs typeface="+mn-cs"/>
              <a:sym typeface="Calibri"/>
            </a:endParaRPr>
          </a:p>
          <a:p>
            <a:r>
              <a:rPr lang="en-US" sz="1300" b="0" dirty="0" smtClean="0">
                <a:effectLst/>
                <a:latin typeface="+mn-lt"/>
                <a:ea typeface="+mn-ea"/>
                <a:cs typeface="+mn-cs"/>
                <a:sym typeface="Calibri"/>
              </a:rPr>
              <a:t>And we also have the </a:t>
            </a:r>
            <a:r>
              <a:rPr lang="en-US" sz="1300" b="0" u="sng" dirty="0" smtClean="0">
                <a:effectLst/>
                <a:latin typeface="+mn-lt"/>
                <a:ea typeface="+mn-ea"/>
                <a:cs typeface="+mn-cs"/>
                <a:sym typeface="Calibri"/>
              </a:rPr>
              <a:t>responsibility</a:t>
            </a:r>
            <a:r>
              <a:rPr lang="en-US" sz="1300" b="0" dirty="0" smtClean="0">
                <a:effectLst/>
                <a:latin typeface="+mn-lt"/>
                <a:ea typeface="+mn-ea"/>
                <a:cs typeface="+mn-cs"/>
                <a:sym typeface="Calibri"/>
              </a:rPr>
              <a:t> to know and understand our rights under the law. </a:t>
            </a:r>
          </a:p>
          <a:p>
            <a:endParaRPr lang="en-US" sz="1300" b="0" dirty="0" smtClean="0">
              <a:effectLst/>
              <a:latin typeface="+mn-lt"/>
              <a:ea typeface="+mn-ea"/>
              <a:cs typeface="+mn-cs"/>
              <a:sym typeface="Calibri"/>
            </a:endParaRPr>
          </a:p>
          <a:p>
            <a:r>
              <a:rPr lang="en-US" sz="1300" b="0" dirty="0" smtClean="0">
                <a:effectLst/>
                <a:latin typeface="+mn-lt"/>
                <a:ea typeface="+mn-ea"/>
                <a:cs typeface="+mn-cs"/>
                <a:sym typeface="Calibri"/>
              </a:rPr>
              <a:t>To know and understand</a:t>
            </a:r>
            <a:r>
              <a:rPr lang="en-US" sz="1300" b="0" baseline="0" dirty="0" smtClean="0">
                <a:effectLst/>
                <a:latin typeface="+mn-lt"/>
                <a:ea typeface="+mn-ea"/>
                <a:cs typeface="+mn-cs"/>
                <a:sym typeface="Calibri"/>
              </a:rPr>
              <a:t> the </a:t>
            </a:r>
            <a:r>
              <a:rPr lang="en-US" sz="1300" b="0" dirty="0" smtClean="0">
                <a:effectLst/>
                <a:latin typeface="+mn-lt"/>
                <a:ea typeface="+mn-ea"/>
                <a:cs typeface="+mn-cs"/>
                <a:sym typeface="Calibri"/>
              </a:rPr>
              <a:t>consumer protection laws that protects the rights and responsibilities of all Americans.</a:t>
            </a:r>
            <a:endParaRPr lang="en-US" sz="1300" b="0" dirty="0"/>
          </a:p>
        </p:txBody>
      </p:sp>
    </p:spTree>
    <p:extLst>
      <p:ext uri="{BB962C8B-B14F-4D97-AF65-F5344CB8AC3E}">
        <p14:creationId xmlns:p14="http://schemas.microsoft.com/office/powerpoint/2010/main" val="173889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With all rights, comes responsibility.</a:t>
            </a:r>
          </a:p>
          <a:p>
            <a:endParaRPr lang="en-US" smtClean="0"/>
          </a:p>
          <a:p>
            <a:r>
              <a:rPr lang="en-US" smtClean="0"/>
              <a:t>As we present this information, think</a:t>
            </a:r>
            <a:r>
              <a:rPr lang="en-US" baseline="0" smtClean="0"/>
              <a:t> of questions that you might have around personal finance, money management and/or credit.</a:t>
            </a:r>
          </a:p>
          <a:p>
            <a:endParaRPr lang="en-US" baseline="0" smtClean="0"/>
          </a:p>
          <a:p>
            <a:r>
              <a:rPr lang="en-US" baseline="0" smtClean="0"/>
              <a:t>This is your opportunity to pose your questions and we will attempt to address all questions regarding your rights and responsibility to being a wise steward of the money that you have been entrusted to manage and used. </a:t>
            </a:r>
            <a:endParaRPr lang="en-US"/>
          </a:p>
        </p:txBody>
      </p:sp>
    </p:spTree>
    <p:extLst>
      <p:ext uri="{BB962C8B-B14F-4D97-AF65-F5344CB8AC3E}">
        <p14:creationId xmlns:p14="http://schemas.microsoft.com/office/powerpoint/2010/main" val="1497031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As we go</a:t>
            </a:r>
            <a:r>
              <a:rPr lang="en-US" baseline="0" smtClean="0"/>
              <a:t> through today’s webinar we will discuss your right to privacy of your information. </a:t>
            </a:r>
          </a:p>
          <a:p>
            <a:endParaRPr lang="en-US" baseline="0" smtClean="0"/>
          </a:p>
          <a:p>
            <a:r>
              <a:rPr lang="en-US" baseline="0" smtClean="0"/>
              <a:t>And the responsibility of those who provide services to you.</a:t>
            </a:r>
            <a:endParaRPr lang="en-US"/>
          </a:p>
        </p:txBody>
      </p:sp>
    </p:spTree>
    <p:extLst>
      <p:ext uri="{BB962C8B-B14F-4D97-AF65-F5344CB8AC3E}">
        <p14:creationId xmlns:p14="http://schemas.microsoft.com/office/powerpoint/2010/main" val="85546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eaLnBrk="1" fontAlgn="auto" latinLnBrk="0" hangingPunct="1">
              <a:lnSpc>
                <a:spcPct val="100000"/>
              </a:lnSpc>
              <a:spcBef>
                <a:spcPts val="400"/>
              </a:spcBef>
              <a:spcAft>
                <a:spcPts val="0"/>
              </a:spcAft>
              <a:buClrTx/>
              <a:buSzTx/>
              <a:buFontTx/>
              <a:buNone/>
              <a:tabLst/>
              <a:defRPr/>
            </a:pPr>
            <a:r>
              <a:rPr lang="en-US" dirty="0" smtClean="0">
                <a:solidFill>
                  <a:schemeClr val="tx1"/>
                </a:solidFill>
              </a:rPr>
              <a:t>You have the rights and responsibility to stay up-to-date of news and</a:t>
            </a:r>
            <a:r>
              <a:rPr lang="en-US" baseline="0" dirty="0" smtClean="0">
                <a:solidFill>
                  <a:schemeClr val="tx1"/>
                </a:solidFill>
              </a:rPr>
              <a:t> </a:t>
            </a:r>
            <a:r>
              <a:rPr lang="en-US" dirty="0" smtClean="0">
                <a:solidFill>
                  <a:schemeClr val="tx1"/>
                </a:solidFill>
              </a:rPr>
              <a:t>current events as it relates to your financial affairs.  </a:t>
            </a:r>
            <a:endParaRPr lang="en-US" dirty="0" smtClean="0"/>
          </a:p>
          <a:p>
            <a:endParaRPr lang="en-US" dirty="0" smtClean="0"/>
          </a:p>
          <a:p>
            <a:r>
              <a:rPr lang="en-US" dirty="0" smtClean="0"/>
              <a:t>That’s why we bring to you </a:t>
            </a:r>
            <a:r>
              <a:rPr lang="en-US" dirty="0" err="1" smtClean="0"/>
              <a:t>CreditSmart</a:t>
            </a:r>
            <a:r>
              <a:rPr lang="en-US" dirty="0" smtClean="0"/>
              <a:t>.</a:t>
            </a:r>
          </a:p>
          <a:p>
            <a:endParaRPr lang="en-US" dirty="0" smtClean="0"/>
          </a:p>
          <a:p>
            <a:r>
              <a:rPr lang="en-US" sz="1400" i="1" u="sng" dirty="0" smtClean="0"/>
              <a:t>So before we get started, what’s the latest hot topic centered around credit that has bombarded the news in the last 30 days</a:t>
            </a:r>
            <a:r>
              <a:rPr lang="en-US" sz="1400" i="1" u="none" dirty="0" smtClean="0"/>
              <a:t>?</a:t>
            </a:r>
          </a:p>
          <a:p>
            <a:endParaRPr lang="en-US" sz="1400" i="1" u="none" dirty="0" smtClean="0"/>
          </a:p>
          <a:p>
            <a:r>
              <a:rPr lang="en-US" sz="1400" i="1" u="none" dirty="0" smtClean="0"/>
              <a:t>Go to your question box and tell us what you think.</a:t>
            </a:r>
          </a:p>
          <a:p>
            <a:endParaRPr lang="en-US" sz="1400" i="1" u="none" dirty="0" smtClean="0"/>
          </a:p>
          <a:p>
            <a:r>
              <a:rPr lang="en-US" sz="1400" i="1" u="none" dirty="0" smtClean="0"/>
              <a:t>The Equifax information breach.</a:t>
            </a:r>
            <a:endParaRPr lang="en-US" sz="1400" i="1" u="none" dirty="0"/>
          </a:p>
        </p:txBody>
      </p:sp>
    </p:spTree>
    <p:extLst>
      <p:ext uri="{BB962C8B-B14F-4D97-AF65-F5344CB8AC3E}">
        <p14:creationId xmlns:p14="http://schemas.microsoft.com/office/powerpoint/2010/main" val="43393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smtClean="0">
                <a:effectLst/>
                <a:latin typeface="+mn-lt"/>
                <a:ea typeface="+mn-ea"/>
                <a:cs typeface="+mn-cs"/>
                <a:sym typeface="Calibri"/>
              </a:rPr>
              <a:t>So let’s get started</a:t>
            </a:r>
            <a:r>
              <a:rPr lang="mr-IN" sz="1200" smtClean="0">
                <a:effectLst/>
                <a:latin typeface="+mn-lt"/>
                <a:ea typeface="+mn-ea"/>
                <a:cs typeface="+mn-cs"/>
                <a:sym typeface="Calibri"/>
              </a:rPr>
              <a:t>…</a:t>
            </a:r>
            <a:endParaRPr lang="en-US" sz="1200" smtClean="0">
              <a:effectLst/>
              <a:latin typeface="+mn-lt"/>
              <a:ea typeface="+mn-ea"/>
              <a:cs typeface="+mn-cs"/>
              <a:sym typeface="Calibri"/>
            </a:endParaRPr>
          </a:p>
          <a:p>
            <a:endParaRPr lang="en-US" sz="1200" smtClean="0">
              <a:effectLst/>
              <a:latin typeface="+mn-lt"/>
              <a:ea typeface="+mn-ea"/>
              <a:cs typeface="+mn-cs"/>
              <a:sym typeface="Calibri"/>
            </a:endParaRPr>
          </a:p>
          <a:p>
            <a:r>
              <a:rPr lang="en-US" sz="1200" smtClean="0">
                <a:effectLst/>
                <a:latin typeface="+mn-lt"/>
                <a:ea typeface="+mn-ea"/>
                <a:cs typeface="+mn-cs"/>
                <a:sym typeface="Calibri"/>
              </a:rPr>
              <a:t>Good credit helps you realize your dreams. From buying a home, a car, leasing an apartment</a:t>
            </a:r>
            <a:r>
              <a:rPr lang="en-US" sz="1200" baseline="0" smtClean="0">
                <a:effectLst/>
                <a:latin typeface="+mn-lt"/>
                <a:ea typeface="+mn-ea"/>
                <a:cs typeface="+mn-cs"/>
                <a:sym typeface="Calibri"/>
              </a:rPr>
              <a:t> or</a:t>
            </a:r>
            <a:r>
              <a:rPr lang="en-US" sz="1200" smtClean="0">
                <a:effectLst/>
                <a:latin typeface="+mn-lt"/>
                <a:ea typeface="+mn-ea"/>
                <a:cs typeface="+mn-cs"/>
                <a:sym typeface="Calibri"/>
              </a:rPr>
              <a:t> getting a job — all these events may require a credit check. </a:t>
            </a:r>
            <a:endParaRPr lang="en-US" smtClean="0"/>
          </a:p>
          <a:p>
            <a:endParaRPr lang="en-US" sz="1200" smtClean="0">
              <a:effectLst/>
              <a:latin typeface="+mn-lt"/>
              <a:ea typeface="+mn-ea"/>
              <a:cs typeface="+mn-cs"/>
              <a:sym typeface="Calibri"/>
            </a:endParaRPr>
          </a:p>
          <a:p>
            <a:r>
              <a:rPr lang="en-US" sz="1200" smtClean="0">
                <a:effectLst/>
                <a:latin typeface="+mn-lt"/>
                <a:ea typeface="+mn-ea"/>
                <a:cs typeface="+mn-cs"/>
                <a:sym typeface="Calibri"/>
              </a:rPr>
              <a:t>Perhaps you want to make a major purchase with credit, such as a new computer or an appliance for your home? Or perhaps you want a loan so you can go to college or send your children to school? </a:t>
            </a:r>
          </a:p>
          <a:p>
            <a:endParaRPr lang="en-US" sz="1200" smtClean="0">
              <a:effectLst/>
              <a:latin typeface="+mn-lt"/>
              <a:ea typeface="+mn-ea"/>
              <a:cs typeface="+mn-cs"/>
              <a:sym typeface="Calibri"/>
            </a:endParaRPr>
          </a:p>
          <a:p>
            <a:r>
              <a:rPr lang="en-US" sz="1200" smtClean="0">
                <a:effectLst/>
                <a:latin typeface="+mn-lt"/>
                <a:ea typeface="+mn-ea"/>
                <a:cs typeface="+mn-cs"/>
                <a:sym typeface="Calibri"/>
              </a:rPr>
              <a:t>These are important life events and can be made easier if you have good credit. </a:t>
            </a:r>
            <a:endParaRPr lang="en-US" smtClean="0"/>
          </a:p>
          <a:p>
            <a:endParaRPr lang="en-US"/>
          </a:p>
        </p:txBody>
      </p:sp>
    </p:spTree>
    <p:extLst>
      <p:ext uri="{BB962C8B-B14F-4D97-AF65-F5344CB8AC3E}">
        <p14:creationId xmlns:p14="http://schemas.microsoft.com/office/powerpoint/2010/main" val="157806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z="1200" dirty="0" smtClean="0"/>
              <a:t>Financial wellness is a hot topic that includes not only understanding how to manage your  money but also how to make wise financial decisions that can improve your overall well-being. </a:t>
            </a:r>
          </a:p>
          <a:p>
            <a:pPr marL="0" marR="0" indent="0" defTabSz="914400" eaLnBrk="1" fontAlgn="auto" latinLnBrk="0" hangingPunct="1">
              <a:lnSpc>
                <a:spcPct val="100000"/>
              </a:lnSpc>
              <a:spcBef>
                <a:spcPts val="400"/>
              </a:spcBef>
              <a:spcAft>
                <a:spcPts val="0"/>
              </a:spcAft>
              <a:buClrTx/>
              <a:buSzTx/>
              <a:buFontTx/>
              <a:buNone/>
              <a:tabLst/>
              <a:defRPr/>
            </a:pPr>
            <a:endParaRPr lang="en-US" sz="1200" dirty="0" smtClean="0"/>
          </a:p>
          <a:p>
            <a:pPr marL="0" marR="0" indent="0" defTabSz="914400" eaLnBrk="1" fontAlgn="auto" latinLnBrk="0" hangingPunct="1">
              <a:lnSpc>
                <a:spcPct val="100000"/>
              </a:lnSpc>
              <a:spcBef>
                <a:spcPts val="400"/>
              </a:spcBef>
              <a:spcAft>
                <a:spcPts val="0"/>
              </a:spcAft>
              <a:buClrTx/>
              <a:buSzTx/>
              <a:buFontTx/>
              <a:buNone/>
              <a:tabLst/>
              <a:defRPr/>
            </a:pPr>
            <a:r>
              <a:rPr lang="en-US" sz="1200" dirty="0" smtClean="0"/>
              <a:t>The money that we get to spend usually comes with little to no</a:t>
            </a:r>
            <a:r>
              <a:rPr lang="en-US" sz="1200" baseline="0" dirty="0" smtClean="0"/>
              <a:t> guidance or instructions.</a:t>
            </a:r>
          </a:p>
          <a:p>
            <a:pPr marL="0" marR="0" indent="0" defTabSz="914400" eaLnBrk="1" fontAlgn="auto" latinLnBrk="0" hangingPunct="1">
              <a:lnSpc>
                <a:spcPct val="100000"/>
              </a:lnSpc>
              <a:spcBef>
                <a:spcPts val="400"/>
              </a:spcBef>
              <a:spcAft>
                <a:spcPts val="0"/>
              </a:spcAft>
              <a:buClrTx/>
              <a:buSzTx/>
              <a:buFontTx/>
              <a:buNone/>
              <a:tabLst/>
              <a:defRPr/>
            </a:pPr>
            <a:endParaRPr lang="en-US" sz="1200" baseline="0" dirty="0" smtClean="0"/>
          </a:p>
          <a:p>
            <a:pPr marL="0" marR="0" indent="0" defTabSz="914400" eaLnBrk="1" fontAlgn="auto" latinLnBrk="0" hangingPunct="1">
              <a:lnSpc>
                <a:spcPct val="100000"/>
              </a:lnSpc>
              <a:spcBef>
                <a:spcPts val="400"/>
              </a:spcBef>
              <a:spcAft>
                <a:spcPts val="0"/>
              </a:spcAft>
              <a:buClrTx/>
              <a:buSzTx/>
              <a:buFontTx/>
              <a:buNone/>
              <a:tabLst/>
              <a:defRPr/>
            </a:pPr>
            <a:r>
              <a:rPr lang="en-US" sz="1200" dirty="0" smtClean="0"/>
              <a:t>Regardless</a:t>
            </a:r>
            <a:r>
              <a:rPr lang="en-US" sz="1200" baseline="0" dirty="0" smtClean="0"/>
              <a:t> of the source</a:t>
            </a:r>
            <a:r>
              <a:rPr lang="en-US" sz="1200" dirty="0" smtClean="0"/>
              <a:t>, your income</a:t>
            </a:r>
            <a:r>
              <a:rPr lang="en-US" sz="1200" baseline="0" dirty="0" smtClean="0"/>
              <a:t> </a:t>
            </a:r>
            <a:r>
              <a:rPr lang="mr-IN" sz="1200" baseline="0" dirty="0" smtClean="0"/>
              <a:t>–</a:t>
            </a:r>
            <a:r>
              <a:rPr lang="en-US" sz="1200" baseline="0" dirty="0" smtClean="0"/>
              <a:t> my income must be </a:t>
            </a:r>
            <a:r>
              <a:rPr lang="en-US" sz="1200" dirty="0" smtClean="0"/>
              <a:t>managed.</a:t>
            </a:r>
          </a:p>
          <a:p>
            <a:pPr marL="0" marR="0" indent="0" defTabSz="914400" eaLnBrk="1" fontAlgn="auto" latinLnBrk="0" hangingPunct="1">
              <a:lnSpc>
                <a:spcPct val="100000"/>
              </a:lnSpc>
              <a:spcBef>
                <a:spcPts val="400"/>
              </a:spcBef>
              <a:spcAft>
                <a:spcPts val="0"/>
              </a:spcAft>
              <a:buClrTx/>
              <a:buSzTx/>
              <a:buFontTx/>
              <a:buNone/>
              <a:tabLst/>
              <a:defRPr/>
            </a:pPr>
            <a:endParaRPr lang="en-US" sz="1200" dirty="0" smtClean="0"/>
          </a:p>
          <a:p>
            <a:pPr marL="0" marR="0" indent="0" defTabSz="914400" eaLnBrk="1" fontAlgn="auto" latinLnBrk="0" hangingPunct="1">
              <a:lnSpc>
                <a:spcPct val="100000"/>
              </a:lnSpc>
              <a:spcBef>
                <a:spcPts val="400"/>
              </a:spcBef>
              <a:spcAft>
                <a:spcPts val="0"/>
              </a:spcAft>
              <a:buClrTx/>
              <a:buSzTx/>
              <a:buFontTx/>
              <a:buNone/>
              <a:tabLst/>
              <a:defRPr/>
            </a:pPr>
            <a:r>
              <a:rPr lang="en-US" sz="1200" dirty="0" smtClean="0"/>
              <a:t>Later we’ll talk about the sources of income</a:t>
            </a:r>
            <a:r>
              <a:rPr lang="en-US" sz="1200" baseline="0" dirty="0" smtClean="0"/>
              <a:t> and there are many.</a:t>
            </a:r>
            <a:endParaRPr lang="en-US" dirty="0"/>
          </a:p>
        </p:txBody>
      </p:sp>
    </p:spTree>
    <p:extLst>
      <p:ext uri="{BB962C8B-B14F-4D97-AF65-F5344CB8AC3E}">
        <p14:creationId xmlns:p14="http://schemas.microsoft.com/office/powerpoint/2010/main" val="457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4487" indent="-344487"/>
            <a:r>
              <a:rPr lang="en-US" dirty="0" smtClean="0"/>
              <a:t>We owe it to ourselves to get a better understanding of credit and how to safeguard our financial future.</a:t>
            </a:r>
          </a:p>
          <a:p>
            <a:pPr marL="344487" indent="-344487">
              <a:defRPr b="1" i="1"/>
            </a:pPr>
            <a:endParaRPr lang="en-US" dirty="0" smtClean="0"/>
          </a:p>
          <a:p>
            <a:pPr marL="344487" indent="-344487">
              <a:defRPr b="1" i="1"/>
            </a:pPr>
            <a:r>
              <a:rPr lang="en-US" dirty="0" smtClean="0"/>
              <a:t>Remember: What you don’t understand about credit and/or money management can harm you!</a:t>
            </a:r>
          </a:p>
          <a:p>
            <a:pPr marL="344487" indent="-344487">
              <a:defRPr b="1" i="1"/>
            </a:pPr>
            <a:endParaRPr lang="en-US" dirty="0" smtClean="0"/>
          </a:p>
          <a:p>
            <a:pPr marL="344487" marR="0" indent="-344487" defTabSz="914400" eaLnBrk="1" fontAlgn="auto" latinLnBrk="0" hangingPunct="1">
              <a:lnSpc>
                <a:spcPct val="100000"/>
              </a:lnSpc>
              <a:spcBef>
                <a:spcPts val="400"/>
              </a:spcBef>
              <a:spcAft>
                <a:spcPts val="0"/>
              </a:spcAft>
              <a:buClrTx/>
              <a:buSzTx/>
              <a:buFont typeface="Arial" charset="0"/>
              <a:buChar char="•"/>
              <a:tabLst/>
              <a:defRPr b="1" i="1"/>
            </a:pPr>
            <a:r>
              <a:rPr lang="en-US" sz="1200" b="0" i="0" dirty="0" smtClean="0">
                <a:effectLst/>
                <a:latin typeface="+mn-lt"/>
                <a:ea typeface="+mn-ea"/>
                <a:cs typeface="+mn-cs"/>
                <a:sym typeface="Calibri"/>
              </a:rPr>
              <a:t>Credit is the ability to borrow tomorrow’s money to pay for something you get today, such as a home, furniture or car. It is a</a:t>
            </a:r>
            <a:r>
              <a:rPr lang="en-US" sz="1200" b="0" i="0" baseline="0" dirty="0" smtClean="0">
                <a:effectLst/>
                <a:latin typeface="+mn-lt"/>
                <a:ea typeface="+mn-ea"/>
                <a:cs typeface="+mn-cs"/>
                <a:sym typeface="Calibri"/>
              </a:rPr>
              <a:t> </a:t>
            </a:r>
            <a:r>
              <a:rPr lang="en-US" sz="1200" b="0" i="0" dirty="0" smtClean="0">
                <a:effectLst/>
                <a:latin typeface="+mn-lt"/>
                <a:ea typeface="+mn-ea"/>
                <a:cs typeface="+mn-cs"/>
                <a:sym typeface="Calibri"/>
              </a:rPr>
              <a:t>promise to repay a debt, and how</a:t>
            </a:r>
            <a:r>
              <a:rPr lang="en-US" sz="1200" b="0" i="0" baseline="0" dirty="0" smtClean="0">
                <a:effectLst/>
                <a:latin typeface="+mn-lt"/>
                <a:ea typeface="+mn-ea"/>
                <a:cs typeface="+mn-cs"/>
                <a:sym typeface="Calibri"/>
              </a:rPr>
              <a:t> you’ve managed your credit is a</a:t>
            </a:r>
            <a:r>
              <a:rPr lang="en-US" sz="1200" b="0" i="0" dirty="0" smtClean="0">
                <a:effectLst/>
                <a:latin typeface="+mn-lt"/>
                <a:ea typeface="+mn-ea"/>
                <a:cs typeface="+mn-cs"/>
                <a:sym typeface="Calibri"/>
              </a:rPr>
              <a:t> reflection on your credit reputation. </a:t>
            </a:r>
            <a:endParaRPr lang="en-US" b="0" i="0" dirty="0"/>
          </a:p>
        </p:txBody>
      </p:sp>
    </p:spTree>
    <p:extLst>
      <p:ext uri="{BB962C8B-B14F-4D97-AF65-F5344CB8AC3E}">
        <p14:creationId xmlns:p14="http://schemas.microsoft.com/office/powerpoint/2010/main" val="3595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z="1300" b="0" i="0" dirty="0" smtClean="0">
                <a:effectLst/>
                <a:latin typeface="+mn-lt"/>
                <a:ea typeface="+mn-ea"/>
                <a:cs typeface="+mn-cs"/>
                <a:sym typeface="Calibri"/>
              </a:rPr>
              <a:t>Credit means receiving something of value now and promising to pay for it later, often with finance charges and sometimes other fees being added.  </a:t>
            </a:r>
          </a:p>
          <a:p>
            <a:pPr marL="0" marR="0" indent="0" defTabSz="914400" eaLnBrk="1" fontAlgn="auto" latinLnBrk="0" hangingPunct="1">
              <a:lnSpc>
                <a:spcPct val="100000"/>
              </a:lnSpc>
              <a:spcBef>
                <a:spcPts val="400"/>
              </a:spcBef>
              <a:spcAft>
                <a:spcPts val="0"/>
              </a:spcAft>
              <a:buClrTx/>
              <a:buSzTx/>
              <a:buFontTx/>
              <a:buNone/>
              <a:tabLst/>
              <a:defRPr/>
            </a:pP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sz="1300" b="0" i="0" dirty="0" smtClean="0">
                <a:effectLst/>
                <a:latin typeface="+mn-lt"/>
                <a:ea typeface="+mn-ea"/>
                <a:cs typeface="+mn-cs"/>
                <a:sym typeface="Calibri"/>
              </a:rPr>
              <a:t>So, count</a:t>
            </a:r>
            <a:r>
              <a:rPr lang="en-US" sz="1300" b="0" i="0" baseline="0" dirty="0" smtClean="0">
                <a:effectLst/>
                <a:latin typeface="+mn-lt"/>
                <a:ea typeface="+mn-ea"/>
                <a:cs typeface="+mn-cs"/>
                <a:sym typeface="Calibri"/>
              </a:rPr>
              <a:t> the cost of credit before taking on new debt.</a:t>
            </a: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dirty="0" smtClean="0"/>
              <a:t>It’s simple,</a:t>
            </a:r>
            <a:r>
              <a:rPr lang="en-US" baseline="0" dirty="0" smtClean="0"/>
              <a:t> c</a:t>
            </a:r>
            <a:r>
              <a:rPr lang="en-US" dirty="0" smtClean="0"/>
              <a:t>redit is a </a:t>
            </a:r>
            <a:r>
              <a:rPr lang="en-US" u="sng" dirty="0" smtClean="0"/>
              <a:t>privilege</a:t>
            </a:r>
            <a:r>
              <a:rPr lang="en-US" dirty="0" smtClean="0"/>
              <a:t>, not a </a:t>
            </a:r>
            <a:r>
              <a:rPr lang="en-US" u="sng" dirty="0" smtClean="0"/>
              <a:t>right</a:t>
            </a:r>
            <a:r>
              <a:rPr lang="en-US" dirty="0" smtClean="0"/>
              <a:t>. </a:t>
            </a:r>
          </a:p>
          <a:p>
            <a:endParaRPr lang="en-US" dirty="0" smtClean="0"/>
          </a:p>
          <a:p>
            <a:r>
              <a:rPr lang="en-US" dirty="0" smtClean="0"/>
              <a:t>Credit is extended through several means, including credit cards, personal car loans, and home mortgages. </a:t>
            </a:r>
          </a:p>
          <a:p>
            <a:pPr marL="0" marR="0" indent="0" defTabSz="914400" eaLnBrk="1" fontAlgn="auto" latinLnBrk="0" hangingPunct="1">
              <a:lnSpc>
                <a:spcPct val="100000"/>
              </a:lnSpc>
              <a:spcBef>
                <a:spcPts val="400"/>
              </a:spcBef>
              <a:spcAft>
                <a:spcPts val="0"/>
              </a:spcAft>
              <a:buClrTx/>
              <a:buSzTx/>
              <a:buFontTx/>
              <a:buNone/>
              <a:tabLst/>
              <a:defRPr/>
            </a:pP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sz="1300" b="1" i="0" dirty="0" smtClean="0">
                <a:effectLst/>
                <a:latin typeface="+mn-lt"/>
                <a:ea typeface="+mn-ea"/>
                <a:cs typeface="+mn-cs"/>
                <a:sym typeface="Calibri"/>
              </a:rPr>
              <a:t>TRUTH:</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Unfortunately, many of us struggle to control our use of credit and get overwhelmed by bills.</a:t>
            </a:r>
          </a:p>
          <a:p>
            <a:pPr marL="0" marR="0" indent="0" defTabSz="914400" eaLnBrk="1" fontAlgn="auto" latinLnBrk="0" hangingPunct="1">
              <a:lnSpc>
                <a:spcPct val="100000"/>
              </a:lnSpc>
              <a:spcBef>
                <a:spcPts val="400"/>
              </a:spcBef>
              <a:spcAft>
                <a:spcPts val="0"/>
              </a:spcAft>
              <a:buClrTx/>
              <a:buSzTx/>
              <a:buFontTx/>
              <a:buNone/>
              <a:tabLst/>
              <a:defRPr/>
            </a:pP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sz="1300" b="0" i="0" dirty="0" smtClean="0">
                <a:effectLst/>
                <a:latin typeface="+mn-lt"/>
                <a:ea typeface="+mn-ea"/>
                <a:cs typeface="+mn-cs"/>
                <a:sym typeface="Calibri"/>
              </a:rPr>
              <a:t>We will share some</a:t>
            </a:r>
            <a:r>
              <a:rPr lang="en-US" sz="1300" b="0" i="0" baseline="0" dirty="0" smtClean="0">
                <a:effectLst/>
                <a:latin typeface="+mn-lt"/>
                <a:ea typeface="+mn-ea"/>
                <a:cs typeface="+mn-cs"/>
                <a:sym typeface="Calibri"/>
              </a:rPr>
              <a:t> helpful tools you can use to help you manage your money.</a:t>
            </a:r>
            <a:endParaRPr lang="en-US" sz="1300" b="0" i="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endParaRPr lang="en-US" dirty="0"/>
          </a:p>
        </p:txBody>
      </p:sp>
    </p:spTree>
    <p:extLst>
      <p:ext uri="{BB962C8B-B14F-4D97-AF65-F5344CB8AC3E}">
        <p14:creationId xmlns:p14="http://schemas.microsoft.com/office/powerpoint/2010/main" val="74777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a quick poll question.  </a:t>
            </a:r>
          </a:p>
          <a:p>
            <a:endParaRPr lang="en-US" dirty="0" smtClean="0"/>
          </a:p>
          <a:p>
            <a:r>
              <a:rPr lang="en-US" dirty="0" smtClean="0"/>
              <a:t>I will launch the poll and please respond to the poll not in the question box.</a:t>
            </a:r>
          </a:p>
          <a:p>
            <a:endParaRPr lang="en-US" dirty="0" smtClean="0"/>
          </a:p>
          <a:p>
            <a:r>
              <a:rPr lang="en-US" dirty="0" smtClean="0"/>
              <a:t>If you answered ALL OF THE ABOVE, you are absolutely</a:t>
            </a:r>
            <a:r>
              <a:rPr lang="en-US" baseline="0" dirty="0" smtClean="0"/>
              <a:t> correct</a:t>
            </a:r>
            <a:endParaRPr lang="en-US" dirty="0"/>
          </a:p>
        </p:txBody>
      </p:sp>
    </p:spTree>
    <p:extLst>
      <p:ext uri="{BB962C8B-B14F-4D97-AF65-F5344CB8AC3E}">
        <p14:creationId xmlns:p14="http://schemas.microsoft.com/office/powerpoint/2010/main" val="1966682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2" indent="0">
              <a:lnSpc>
                <a:spcPct val="100000"/>
              </a:lnSpc>
              <a:buFont typeface="Arial" charset="0"/>
              <a:buNone/>
              <a:defRPr sz="3000"/>
            </a:pPr>
            <a:r>
              <a:rPr lang="en-US" sz="1200" dirty="0" smtClean="0"/>
              <a:t>This curriculum is designed to help you increase your financial knowledge by providing life-long money management skills. In today’s presentation we will review:</a:t>
            </a:r>
          </a:p>
          <a:p>
            <a:pPr marL="838200" lvl="1" indent="-352425">
              <a:lnSpc>
                <a:spcPct val="100000"/>
              </a:lnSpc>
              <a:defRPr sz="3000"/>
            </a:pPr>
            <a:endParaRPr lang="en-US" sz="1300" dirty="0" smtClean="0"/>
          </a:p>
          <a:p>
            <a:pPr marL="942975" lvl="0" indent="-457200">
              <a:lnSpc>
                <a:spcPct val="100000"/>
              </a:lnSpc>
              <a:buFont typeface="Arial" charset="0"/>
              <a:buChar char="•"/>
              <a:defRPr sz="3000"/>
            </a:pPr>
            <a:r>
              <a:rPr lang="en-US" sz="1300" dirty="0" smtClean="0"/>
              <a:t>Why is understanding your credit and money management is so important and how to avoid financial traps.</a:t>
            </a:r>
          </a:p>
          <a:p>
            <a:pPr marL="942975" lvl="1" indent="-457200">
              <a:lnSpc>
                <a:spcPct val="100000"/>
              </a:lnSpc>
              <a:buFont typeface="Arial" charset="0"/>
              <a:buChar char="•"/>
              <a:defRPr sz="3000"/>
            </a:pPr>
            <a:endParaRPr lang="en-US" sz="1300" dirty="0" smtClean="0"/>
          </a:p>
          <a:p>
            <a:pPr marL="942975" lvl="1" indent="-457200">
              <a:lnSpc>
                <a:spcPct val="100000"/>
              </a:lnSpc>
              <a:buFont typeface="Arial" charset="0"/>
              <a:buChar char="•"/>
              <a:defRPr sz="3000"/>
            </a:pPr>
            <a:r>
              <a:rPr lang="en-US" sz="1300" dirty="0" smtClean="0"/>
              <a:t>Insight into how lenders assess credit histories and finally,</a:t>
            </a:r>
          </a:p>
          <a:p>
            <a:pPr marL="942975" lvl="1" indent="-457200">
              <a:lnSpc>
                <a:spcPct val="100000"/>
              </a:lnSpc>
              <a:buFont typeface="Arial" charset="0"/>
              <a:buChar char="•"/>
              <a:defRPr sz="3000"/>
            </a:pPr>
            <a:endParaRPr lang="en-US" sz="1300" dirty="0" smtClean="0"/>
          </a:p>
          <a:p>
            <a:pPr marL="942975" lvl="1" indent="-457200">
              <a:lnSpc>
                <a:spcPct val="100000"/>
              </a:lnSpc>
              <a:buFont typeface="Arial" charset="0"/>
              <a:buChar char="•"/>
              <a:defRPr sz="3000"/>
            </a:pPr>
            <a:r>
              <a:rPr lang="en-US" sz="1300" dirty="0" smtClean="0"/>
              <a:t>How credit plays a profound role in every</a:t>
            </a:r>
            <a:r>
              <a:rPr lang="en-US" sz="1300" baseline="0" dirty="0" smtClean="0"/>
              <a:t> aspect of our lives, from buying and maintaining a home to buying auto insurance.</a:t>
            </a:r>
            <a:endParaRPr lang="en-US" sz="1300" dirty="0" smtClean="0"/>
          </a:p>
        </p:txBody>
      </p:sp>
    </p:spTree>
    <p:extLst>
      <p:ext uri="{BB962C8B-B14F-4D97-AF65-F5344CB8AC3E}">
        <p14:creationId xmlns:p14="http://schemas.microsoft.com/office/powerpoint/2010/main" val="134077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dirty="0" smtClean="0">
                <a:effectLst/>
                <a:latin typeface="+mn-lt"/>
                <a:ea typeface="+mn-ea"/>
                <a:cs typeface="+mn-cs"/>
                <a:sym typeface="Calibri"/>
              </a:rPr>
              <a:t>Now this is a difficult question, but I</a:t>
            </a:r>
            <a:r>
              <a:rPr lang="en-US" sz="1200" b="0" i="0" baseline="0" dirty="0" smtClean="0">
                <a:effectLst/>
                <a:latin typeface="+mn-lt"/>
                <a:ea typeface="+mn-ea"/>
                <a:cs typeface="+mn-cs"/>
                <a:sym typeface="Calibri"/>
              </a:rPr>
              <a:t> ask this question to make you think about your credit position.</a:t>
            </a:r>
          </a:p>
          <a:p>
            <a:endParaRPr lang="en-US" sz="1200" b="0" i="0" baseline="0" dirty="0" smtClean="0">
              <a:effectLst/>
              <a:latin typeface="+mn-lt"/>
              <a:ea typeface="+mn-ea"/>
              <a:cs typeface="+mn-cs"/>
              <a:sym typeface="Calibri"/>
            </a:endParaRPr>
          </a:p>
          <a:p>
            <a:pPr marL="0" marR="0" indent="0" defTabSz="914400" eaLnBrk="1" fontAlgn="auto" latinLnBrk="0" hangingPunct="1">
              <a:lnSpc>
                <a:spcPct val="100000"/>
              </a:lnSpc>
              <a:spcBef>
                <a:spcPts val="400"/>
              </a:spcBef>
              <a:spcAft>
                <a:spcPts val="0"/>
              </a:spcAft>
              <a:buClrTx/>
              <a:buSzTx/>
              <a:buFontTx/>
              <a:buNone/>
              <a:tabLst/>
              <a:defRPr/>
            </a:pPr>
            <a:r>
              <a:rPr lang="en-US" sz="1200" dirty="0" smtClean="0"/>
              <a:t>Do you know your creditworthiness?</a:t>
            </a:r>
            <a:r>
              <a:rPr lang="en-US" sz="800" baseline="0" dirty="0" smtClean="0"/>
              <a:t>  Yes or No</a:t>
            </a:r>
            <a:endParaRPr lang="en-US" sz="1200" b="0" i="0" baseline="0" dirty="0" smtClean="0">
              <a:effectLst/>
              <a:latin typeface="+mn-lt"/>
              <a:ea typeface="+mn-ea"/>
              <a:cs typeface="+mn-cs"/>
              <a:sym typeface="Calibri"/>
            </a:endParaRPr>
          </a:p>
          <a:p>
            <a:endParaRPr lang="en-US" sz="1200" b="0" i="0" dirty="0" smtClean="0">
              <a:effectLst/>
              <a:latin typeface="+mn-lt"/>
              <a:ea typeface="+mn-ea"/>
              <a:cs typeface="+mn-cs"/>
              <a:sym typeface="Calibri"/>
            </a:endParaRPr>
          </a:p>
          <a:p>
            <a:r>
              <a:rPr lang="en-US" sz="1200" b="0" i="0" dirty="0" smtClean="0">
                <a:effectLst/>
                <a:latin typeface="+mn-lt"/>
                <a:ea typeface="+mn-ea"/>
                <a:cs typeface="+mn-cs"/>
                <a:sym typeface="Calibri"/>
              </a:rPr>
              <a:t>Your </a:t>
            </a:r>
            <a:r>
              <a:rPr lang="en-US" sz="1300" b="0" i="0" dirty="0" smtClean="0">
                <a:effectLst/>
                <a:latin typeface="+mn-lt"/>
                <a:ea typeface="+mn-ea"/>
                <a:cs typeface="+mn-cs"/>
                <a:sym typeface="Calibri"/>
              </a:rPr>
              <a:t>creditworthiness takes into consideration factors like your income, financial commitment, employment status, types of accounts, length of payment history and your ability to repay debt. You</a:t>
            </a:r>
            <a:r>
              <a:rPr lang="en-US" sz="1300" b="0" i="0" baseline="0" dirty="0" smtClean="0">
                <a:effectLst/>
                <a:latin typeface="+mn-lt"/>
                <a:ea typeface="+mn-ea"/>
                <a:cs typeface="+mn-cs"/>
                <a:sym typeface="Calibri"/>
              </a:rPr>
              <a:t> should know the value of your credit standing before applying for credit.  Knowing your creditworthiness value, will help you to determine if the loan you’re being offered is predatory.</a:t>
            </a:r>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r>
              <a:rPr lang="en-US" sz="1300" b="0" i="0" dirty="0" smtClean="0">
                <a:effectLst/>
                <a:latin typeface="+mn-lt"/>
                <a:ea typeface="+mn-ea"/>
                <a:cs typeface="+mn-cs"/>
                <a:sym typeface="Calibri"/>
              </a:rPr>
              <a:t>A predatory</a:t>
            </a:r>
            <a:r>
              <a:rPr lang="en-US" sz="1300" b="0" i="0" baseline="0" dirty="0" smtClean="0">
                <a:effectLst/>
                <a:latin typeface="+mn-lt"/>
                <a:ea typeface="+mn-ea"/>
                <a:cs typeface="+mn-cs"/>
                <a:sym typeface="Calibri"/>
              </a:rPr>
              <a:t> loans have higher interests and </a:t>
            </a:r>
            <a:r>
              <a:rPr lang="en-US" sz="1300" b="0" i="0" dirty="0" smtClean="0">
                <a:effectLst/>
                <a:latin typeface="+mn-lt"/>
                <a:ea typeface="+mn-ea"/>
                <a:cs typeface="+mn-cs"/>
                <a:sym typeface="Calibri"/>
              </a:rPr>
              <a:t>additional fees.</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The terms &amp;</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conditions of your</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loan might not also be favorable.  </a:t>
            </a:r>
          </a:p>
          <a:p>
            <a:endParaRPr lang="en-US" sz="1300" b="0" i="0" dirty="0" smtClean="0">
              <a:effectLst/>
              <a:latin typeface="+mn-lt"/>
              <a:ea typeface="+mn-ea"/>
              <a:cs typeface="+mn-cs"/>
              <a:sym typeface="Calibri"/>
            </a:endParaRPr>
          </a:p>
          <a:p>
            <a:r>
              <a:rPr lang="en-US" sz="1300" b="0" i="0" dirty="0" smtClean="0">
                <a:effectLst/>
                <a:latin typeface="+mn-lt"/>
                <a:ea typeface="+mn-ea"/>
                <a:cs typeface="+mn-cs"/>
                <a:sym typeface="Calibri"/>
              </a:rPr>
              <a:t>A</a:t>
            </a:r>
            <a:r>
              <a:rPr lang="en-US" sz="1300" b="0" i="0" baseline="0" dirty="0" smtClean="0">
                <a:effectLst/>
                <a:latin typeface="+mn-lt"/>
                <a:ea typeface="+mn-ea"/>
                <a:cs typeface="+mn-cs"/>
                <a:sym typeface="Calibri"/>
              </a:rPr>
              <a:t> predatory loan is often referred to as a “B” or “C” loans. </a:t>
            </a:r>
            <a:r>
              <a:rPr lang="en-US" sz="1300" b="0" i="0" dirty="0" smtClean="0">
                <a:effectLst/>
                <a:latin typeface="+mn-lt"/>
                <a:ea typeface="+mn-ea"/>
                <a:cs typeface="+mn-cs"/>
                <a:sym typeface="Calibri"/>
              </a:rPr>
              <a:t> </a:t>
            </a:r>
          </a:p>
        </p:txBody>
      </p:sp>
    </p:spTree>
    <p:extLst>
      <p:ext uri="{BB962C8B-B14F-4D97-AF65-F5344CB8AC3E}">
        <p14:creationId xmlns:p14="http://schemas.microsoft.com/office/powerpoint/2010/main" val="977063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 all Surrounded by Opportunities to Spend Money.</a:t>
            </a:r>
          </a:p>
          <a:p>
            <a:endParaRPr lang="en-US" sz="1300" b="0" i="0" dirty="0" smtClean="0">
              <a:effectLst/>
              <a:latin typeface="+mn-lt"/>
              <a:ea typeface="+mn-ea"/>
              <a:cs typeface="+mn-cs"/>
              <a:sym typeface="Calibri"/>
            </a:endParaRPr>
          </a:p>
          <a:p>
            <a:r>
              <a:rPr lang="en-US" sz="1300" b="1" i="0" dirty="0" smtClean="0">
                <a:effectLst/>
                <a:latin typeface="+mn-lt"/>
                <a:ea typeface="+mn-ea"/>
                <a:cs typeface="+mn-cs"/>
                <a:sym typeface="Calibri"/>
              </a:rPr>
              <a:t>Remember:  </a:t>
            </a:r>
            <a:r>
              <a:rPr lang="en-US" sz="1300" b="0" i="0" dirty="0" smtClean="0">
                <a:effectLst/>
                <a:latin typeface="+mn-lt"/>
                <a:ea typeface="+mn-ea"/>
                <a:cs typeface="+mn-cs"/>
                <a:sym typeface="Calibri"/>
              </a:rPr>
              <a:t>Avoid overspending,</a:t>
            </a:r>
            <a:r>
              <a:rPr lang="en-US" sz="1300" b="0" i="0" baseline="0" dirty="0" smtClean="0">
                <a:effectLst/>
                <a:latin typeface="+mn-lt"/>
                <a:ea typeface="+mn-ea"/>
                <a:cs typeface="+mn-cs"/>
                <a:sym typeface="Calibri"/>
              </a:rPr>
              <a:t> excessive fees and hidden costs.  Know the terms and conditions of the contract before you sign on the dotted lines.</a:t>
            </a:r>
            <a:r>
              <a:rPr lang="en-US" sz="1300" b="0" i="0" dirty="0" smtClean="0">
                <a:effectLst/>
                <a:latin typeface="+mn-lt"/>
                <a:ea typeface="+mn-ea"/>
                <a:cs typeface="+mn-cs"/>
                <a:sym typeface="Calibri"/>
              </a:rPr>
              <a:t> </a:t>
            </a:r>
          </a:p>
          <a:p>
            <a:endParaRPr lang="en-US" sz="1300" b="0" i="0" dirty="0" smtClean="0">
              <a:effectLst/>
              <a:latin typeface="+mn-lt"/>
              <a:ea typeface="+mn-ea"/>
              <a:cs typeface="+mn-cs"/>
              <a:sym typeface="Calibri"/>
            </a:endParaRPr>
          </a:p>
          <a:p>
            <a:r>
              <a:rPr lang="en-US" sz="1300" b="0" i="0" dirty="0" smtClean="0">
                <a:effectLst/>
                <a:latin typeface="+mn-lt"/>
                <a:ea typeface="+mn-ea"/>
                <a:cs typeface="+mn-cs"/>
                <a:sym typeface="Calibri"/>
              </a:rPr>
              <a:t>Avoid expensive late fees. Make all payments before the due date to avoid the risk of missing the payment cutoff date and always</a:t>
            </a:r>
            <a:r>
              <a:rPr lang="en-US" sz="1300" b="0" i="0" baseline="0" dirty="0" smtClean="0">
                <a:effectLst/>
                <a:latin typeface="+mn-lt"/>
                <a:ea typeface="+mn-ea"/>
                <a:cs typeface="+mn-cs"/>
                <a:sym typeface="Calibri"/>
              </a:rPr>
              <a:t> strive to pay more than just the minimum payment</a:t>
            </a:r>
            <a:r>
              <a:rPr lang="en-US" sz="1300" b="0" i="0" dirty="0" smtClean="0">
                <a:effectLst/>
                <a:latin typeface="+mn-lt"/>
                <a:ea typeface="+mn-ea"/>
                <a:cs typeface="+mn-cs"/>
                <a:sym typeface="Calibri"/>
              </a:rPr>
              <a:t>.</a:t>
            </a:r>
            <a:endParaRPr lang="en-US" sz="1300" b="0" dirty="0"/>
          </a:p>
        </p:txBody>
      </p:sp>
    </p:spTree>
    <p:extLst>
      <p:ext uri="{BB962C8B-B14F-4D97-AF65-F5344CB8AC3E}">
        <p14:creationId xmlns:p14="http://schemas.microsoft.com/office/powerpoint/2010/main" val="160541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a:t>
            </a:r>
            <a:r>
              <a:rPr lang="en-US" baseline="0" dirty="0" smtClean="0"/>
              <a:t> here’s another poll question for you:</a:t>
            </a:r>
          </a:p>
          <a:p>
            <a:endParaRPr lang="en-US" baseline="0" dirty="0" smtClean="0"/>
          </a:p>
          <a:p>
            <a:r>
              <a:rPr lang="en-US" dirty="0" smtClean="0"/>
              <a:t>“How Did You Learn About Money?”  Please allow me to launch the poll:</a:t>
            </a:r>
          </a:p>
          <a:p>
            <a:endParaRPr lang="en-US" dirty="0" smtClean="0"/>
          </a:p>
          <a:p>
            <a:pPr marL="695325" indent="-392113">
              <a:buFont typeface="Arial" charset="0"/>
              <a:buChar char="•"/>
            </a:pPr>
            <a:r>
              <a:rPr lang="en-US" sz="1400" dirty="0" smtClean="0"/>
              <a:t>On Your Own</a:t>
            </a:r>
          </a:p>
          <a:p>
            <a:pPr marL="695325" indent="-392113">
              <a:buFont typeface="Arial" charset="0"/>
              <a:buChar char="•"/>
            </a:pPr>
            <a:r>
              <a:rPr lang="en-US" sz="1400" dirty="0" smtClean="0"/>
              <a:t>Media</a:t>
            </a:r>
          </a:p>
          <a:p>
            <a:pPr marL="695325" indent="-392113">
              <a:buFont typeface="Arial" charset="0"/>
              <a:buChar char="•"/>
            </a:pPr>
            <a:r>
              <a:rPr lang="en-US" sz="1400" dirty="0" smtClean="0"/>
              <a:t>Family/Friends</a:t>
            </a:r>
          </a:p>
          <a:p>
            <a:pPr marL="695325" indent="-392113">
              <a:buFont typeface="Arial" charset="0"/>
              <a:buChar char="•"/>
            </a:pPr>
            <a:r>
              <a:rPr lang="en-US" sz="1400" dirty="0" smtClean="0"/>
              <a:t>Hard Knocks</a:t>
            </a:r>
          </a:p>
          <a:p>
            <a:pPr marL="695325" indent="-392113">
              <a:buFont typeface="Arial" charset="0"/>
              <a:buChar char="•"/>
            </a:pPr>
            <a:r>
              <a:rPr lang="en-US" sz="1400" dirty="0" smtClean="0"/>
              <a:t>Co-workers</a:t>
            </a:r>
          </a:p>
          <a:p>
            <a:endParaRPr lang="en-US" dirty="0" smtClean="0"/>
          </a:p>
          <a:p>
            <a:r>
              <a:rPr lang="en-US" dirty="0" smtClean="0"/>
              <a:t>We have all learned differently</a:t>
            </a:r>
            <a:r>
              <a:rPr lang="en-US" dirty="0" smtClean="0">
                <a:sym typeface="Wingdings"/>
              </a:rPr>
              <a:t></a:t>
            </a:r>
            <a:endParaRPr lang="en-US" dirty="0"/>
          </a:p>
        </p:txBody>
      </p:sp>
    </p:spTree>
    <p:extLst>
      <p:ext uri="{BB962C8B-B14F-4D97-AF65-F5344CB8AC3E}">
        <p14:creationId xmlns:p14="http://schemas.microsoft.com/office/powerpoint/2010/main" val="1058645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Remember:</a:t>
            </a:r>
          </a:p>
          <a:p>
            <a:endParaRPr lang="en-US" b="1" dirty="0" smtClean="0"/>
          </a:p>
          <a:p>
            <a:pPr marL="285750" indent="-285750">
              <a:buFont typeface="Arial" charset="0"/>
              <a:buChar char="•"/>
            </a:pPr>
            <a:r>
              <a:rPr lang="en-US" dirty="0" smtClean="0"/>
              <a:t>Your credit history shows how you have managed your debts in the past.</a:t>
            </a:r>
          </a:p>
          <a:p>
            <a:pPr marL="285750" indent="-285750">
              <a:buFont typeface="Arial" charset="0"/>
              <a:buChar char="•"/>
            </a:pPr>
            <a:endParaRPr lang="en-US" dirty="0" smtClean="0"/>
          </a:p>
          <a:p>
            <a:pPr marL="285750" indent="-285750">
              <a:buFont typeface="Arial" charset="0"/>
              <a:buChar char="•"/>
            </a:pPr>
            <a:r>
              <a:rPr lang="en-US" dirty="0" smtClean="0"/>
              <a:t>It begins the first time you apply for credit.</a:t>
            </a:r>
          </a:p>
          <a:p>
            <a:pPr marL="0" indent="0">
              <a:buFont typeface="Arial" charset="0"/>
              <a:buNone/>
            </a:pPr>
            <a:r>
              <a:rPr lang="en-US" dirty="0" smtClean="0"/>
              <a:t> </a:t>
            </a:r>
          </a:p>
          <a:p>
            <a:pPr marL="285750" indent="-285750">
              <a:buFont typeface="Arial" charset="0"/>
              <a:buChar char="•"/>
            </a:pPr>
            <a:r>
              <a:rPr lang="en-US" dirty="0" smtClean="0"/>
              <a:t>The most important component of your credit history is whether you’ve made your payments on time. </a:t>
            </a:r>
          </a:p>
          <a:p>
            <a:pPr marL="285750" indent="-285750">
              <a:buFont typeface="Arial" charset="0"/>
              <a:buChar char="•"/>
            </a:pPr>
            <a:endParaRPr lang="en-US" dirty="0" smtClean="0"/>
          </a:p>
          <a:p>
            <a:pPr marL="285750" indent="-285750">
              <a:buFont typeface="Arial" charset="0"/>
              <a:buChar char="•"/>
            </a:pPr>
            <a:r>
              <a:rPr lang="en-US" dirty="0" smtClean="0"/>
              <a:t>If you have not seen a copy of your credit report, you can by going to </a:t>
            </a:r>
            <a:r>
              <a:rPr lang="en-US" dirty="0" err="1" smtClean="0"/>
              <a:t>www.annualcreditreport.com</a:t>
            </a:r>
            <a:r>
              <a:rPr lang="en-US" dirty="0" smtClean="0"/>
              <a:t>  there you can receive 1 free copy of your</a:t>
            </a:r>
            <a:r>
              <a:rPr lang="en-US" baseline="0" dirty="0" smtClean="0"/>
              <a:t> credit report from each bureau, per year.</a:t>
            </a:r>
            <a:endParaRPr lang="en-US" dirty="0" smtClean="0"/>
          </a:p>
          <a:p>
            <a:pPr marL="285750" indent="-285750">
              <a:buFont typeface="Arial" charset="0"/>
              <a:buChar char="•"/>
            </a:pPr>
            <a:endParaRPr lang="en-US" dirty="0" smtClean="0"/>
          </a:p>
          <a:p>
            <a:pPr marL="285750" indent="-285750">
              <a:buFont typeface="Arial" charset="0"/>
              <a:buChar char="•"/>
            </a:pPr>
            <a:endParaRPr lang="en-US" dirty="0" smtClean="0"/>
          </a:p>
          <a:p>
            <a:endParaRPr lang="en-US" dirty="0"/>
          </a:p>
        </p:txBody>
      </p:sp>
    </p:spTree>
    <p:extLst>
      <p:ext uri="{BB962C8B-B14F-4D97-AF65-F5344CB8AC3E}">
        <p14:creationId xmlns:p14="http://schemas.microsoft.com/office/powerpoint/2010/main" val="606088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Here are a couple of important terms you should know for this module:</a:t>
            </a:r>
          </a:p>
          <a:p>
            <a:endParaRPr lang="en-US" smtClean="0"/>
          </a:p>
          <a:p>
            <a:r>
              <a:rPr lang="en-US" smtClean="0"/>
              <a:t>”A’ paper loan</a:t>
            </a:r>
            <a:r>
              <a:rPr lang="en-US" baseline="0" smtClean="0"/>
              <a:t> </a:t>
            </a:r>
            <a:r>
              <a:rPr lang="mr-IN" baseline="0" smtClean="0"/>
              <a:t>–</a:t>
            </a:r>
            <a:r>
              <a:rPr lang="en-US" baseline="0" smtClean="0"/>
              <a:t> </a:t>
            </a:r>
            <a:r>
              <a:rPr lang="en-US" sz="1400" smtClean="0"/>
              <a:t>loan that reflects the best possible interest rate, terms, and conditions.</a:t>
            </a:r>
          </a:p>
          <a:p>
            <a:endParaRPr lang="en-US" sz="1400" smtClean="0"/>
          </a:p>
          <a:p>
            <a:pPr marL="0" marR="0" indent="0" algn="l" defTabSz="914400" eaLnBrk="1" fontAlgn="auto" latinLnBrk="0" hangingPunct="1">
              <a:lnSpc>
                <a:spcPct val="100000"/>
              </a:lnSpc>
              <a:spcBef>
                <a:spcPts val="400"/>
              </a:spcBef>
              <a:spcAft>
                <a:spcPts val="0"/>
              </a:spcAft>
              <a:buClrTx/>
              <a:buSzTx/>
              <a:buFontTx/>
              <a:buNone/>
              <a:tabLst/>
              <a:defRPr/>
            </a:pPr>
            <a:r>
              <a:rPr lang="mr-IN" smtClean="0"/>
              <a:t>“B” or “C” </a:t>
            </a:r>
            <a:r>
              <a:rPr lang="en-US" smtClean="0"/>
              <a:t>paper l</a:t>
            </a:r>
            <a:r>
              <a:rPr lang="mr-IN" smtClean="0"/>
              <a:t>oan</a:t>
            </a:r>
            <a:r>
              <a:rPr lang="en-US" smtClean="0"/>
              <a:t>s </a:t>
            </a:r>
            <a:r>
              <a:rPr lang="mr-IN" smtClean="0"/>
              <a:t>–</a:t>
            </a:r>
            <a:r>
              <a:rPr lang="en-US" smtClean="0"/>
              <a:t> Loans that’s offered to c</a:t>
            </a:r>
            <a:r>
              <a:rPr lang="en-US" sz="1400" smtClean="0"/>
              <a:t>onsumers with negative or derogatory credit. These loans always impose a higher interest rate and fees.</a:t>
            </a:r>
          </a:p>
          <a:p>
            <a:pPr marL="0" marR="0" indent="0" algn="l" defTabSz="914400" eaLnBrk="1" fontAlgn="auto" latinLnBrk="0" hangingPunct="1">
              <a:lnSpc>
                <a:spcPct val="100000"/>
              </a:lnSpc>
              <a:spcBef>
                <a:spcPts val="400"/>
              </a:spcBef>
              <a:spcAft>
                <a:spcPts val="0"/>
              </a:spcAft>
              <a:buClrTx/>
              <a:buSzTx/>
              <a:buFontTx/>
              <a:buNone/>
              <a:tabLst/>
              <a:defRPr/>
            </a:pPr>
            <a:endParaRPr lang="en-US" smtClean="0"/>
          </a:p>
          <a:p>
            <a:pPr marL="0" marR="0" indent="0" algn="l" defTabSz="914400" eaLnBrk="1" fontAlgn="auto" latinLnBrk="0" hangingPunct="1">
              <a:lnSpc>
                <a:spcPct val="100000"/>
              </a:lnSpc>
              <a:spcBef>
                <a:spcPts val="400"/>
              </a:spcBef>
              <a:spcAft>
                <a:spcPts val="0"/>
              </a:spcAft>
              <a:buClrTx/>
              <a:buSzTx/>
              <a:buFontTx/>
              <a:buNone/>
              <a:tabLst/>
              <a:defRPr/>
            </a:pPr>
            <a:r>
              <a:rPr lang="en-US" sz="1400" smtClean="0"/>
              <a:t>Creditor is the term used for the person or entity that’s providing credit to the consumer. </a:t>
            </a:r>
            <a:endParaRPr lang="en-US" smtClean="0"/>
          </a:p>
          <a:p>
            <a:pPr marL="0" marR="0" indent="0" algn="l" defTabSz="914400" eaLnBrk="1" fontAlgn="auto" latinLnBrk="0" hangingPunct="1">
              <a:lnSpc>
                <a:spcPct val="100000"/>
              </a:lnSpc>
              <a:spcBef>
                <a:spcPts val="400"/>
              </a:spcBef>
              <a:spcAft>
                <a:spcPts val="0"/>
              </a:spcAft>
              <a:buClrTx/>
              <a:buSzTx/>
              <a:buFontTx/>
              <a:buNone/>
              <a:tabLst/>
              <a:defRPr/>
            </a:pPr>
            <a:endParaRPr lang="mr-IN" smtClean="0"/>
          </a:p>
          <a:p>
            <a:endParaRPr lang="en-US"/>
          </a:p>
        </p:txBody>
      </p:sp>
    </p:spTree>
    <p:extLst>
      <p:ext uri="{BB962C8B-B14F-4D97-AF65-F5344CB8AC3E}">
        <p14:creationId xmlns:p14="http://schemas.microsoft.com/office/powerpoint/2010/main" val="163811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b="0" i="0" smtClean="0">
                <a:effectLst/>
                <a:latin typeface="+mn-lt"/>
                <a:ea typeface="+mn-ea"/>
                <a:cs typeface="+mn-cs"/>
                <a:sym typeface="Calibri"/>
              </a:rPr>
              <a:t>There are two very important reasons to manage your income. </a:t>
            </a:r>
          </a:p>
          <a:p>
            <a:endParaRPr lang="en-US" sz="1300" b="0" i="0" smtClean="0">
              <a:effectLst/>
              <a:latin typeface="+mn-lt"/>
              <a:ea typeface="+mn-ea"/>
              <a:cs typeface="+mn-cs"/>
              <a:sym typeface="Calibri"/>
            </a:endParaRPr>
          </a:p>
          <a:p>
            <a:r>
              <a:rPr lang="en-US" sz="1300" b="0" i="0" smtClean="0">
                <a:effectLst/>
                <a:latin typeface="+mn-lt"/>
                <a:ea typeface="+mn-ea"/>
                <a:cs typeface="+mn-cs"/>
                <a:sym typeface="Calibri"/>
              </a:rPr>
              <a:t>First, you need to know how much you earn,</a:t>
            </a:r>
            <a:r>
              <a:rPr lang="en-US" sz="1300" b="0" i="0" baseline="0" smtClean="0">
                <a:effectLst/>
                <a:latin typeface="+mn-lt"/>
                <a:ea typeface="+mn-ea"/>
                <a:cs typeface="+mn-cs"/>
                <a:sym typeface="Calibri"/>
              </a:rPr>
              <a:t> this will help you t</a:t>
            </a:r>
            <a:r>
              <a:rPr lang="en-US" sz="1300" b="0" i="0" smtClean="0">
                <a:effectLst/>
                <a:latin typeface="+mn-lt"/>
                <a:ea typeface="+mn-ea"/>
                <a:cs typeface="+mn-cs"/>
                <a:sym typeface="Calibri"/>
              </a:rPr>
              <a:t>o know how much you can afford to spend and save. </a:t>
            </a:r>
          </a:p>
          <a:p>
            <a:endParaRPr lang="en-US" sz="1300" b="0" i="0" smtClean="0">
              <a:effectLst/>
              <a:latin typeface="+mn-lt"/>
              <a:ea typeface="+mn-ea"/>
              <a:cs typeface="+mn-cs"/>
              <a:sym typeface="Calibri"/>
            </a:endParaRPr>
          </a:p>
          <a:p>
            <a:r>
              <a:rPr lang="en-US" sz="1300" b="0" i="0" smtClean="0">
                <a:effectLst/>
                <a:latin typeface="+mn-lt"/>
                <a:ea typeface="+mn-ea"/>
                <a:cs typeface="+mn-cs"/>
                <a:sym typeface="Calibri"/>
              </a:rPr>
              <a:t>We’ll talk more about creating a spending and saving’s plan later in this module.</a:t>
            </a:r>
          </a:p>
          <a:p>
            <a:endParaRPr lang="en-US" sz="1300" b="0" i="0" smtClean="0">
              <a:effectLst/>
              <a:latin typeface="+mn-lt"/>
              <a:ea typeface="+mn-ea"/>
              <a:cs typeface="+mn-cs"/>
              <a:sym typeface="Calibri"/>
            </a:endParaRPr>
          </a:p>
          <a:p>
            <a:r>
              <a:rPr lang="en-US" sz="1300" b="0" i="0" smtClean="0">
                <a:effectLst/>
                <a:latin typeface="+mn-lt"/>
                <a:ea typeface="+mn-ea"/>
                <a:cs typeface="+mn-cs"/>
                <a:sym typeface="Calibri"/>
              </a:rPr>
              <a:t>First,</a:t>
            </a:r>
            <a:r>
              <a:rPr lang="en-US" sz="1300" b="0" i="0" baseline="0" smtClean="0">
                <a:effectLst/>
                <a:latin typeface="+mn-lt"/>
                <a:ea typeface="+mn-ea"/>
                <a:cs typeface="+mn-cs"/>
                <a:sym typeface="Calibri"/>
              </a:rPr>
              <a:t> </a:t>
            </a:r>
            <a:r>
              <a:rPr lang="en-US" sz="1300" b="0" i="0" smtClean="0">
                <a:effectLst/>
                <a:latin typeface="+mn-lt"/>
                <a:ea typeface="+mn-ea"/>
                <a:cs typeface="+mn-cs"/>
                <a:sym typeface="Calibri"/>
              </a:rPr>
              <a:t>let’s start by looking at the various</a:t>
            </a:r>
            <a:r>
              <a:rPr lang="en-US" sz="1300" b="0" i="0" baseline="0" smtClean="0">
                <a:effectLst/>
                <a:latin typeface="+mn-lt"/>
                <a:ea typeface="+mn-ea"/>
                <a:cs typeface="+mn-cs"/>
                <a:sym typeface="Calibri"/>
              </a:rPr>
              <a:t> sources of income.</a:t>
            </a:r>
            <a:endParaRPr lang="en-US"/>
          </a:p>
        </p:txBody>
      </p:sp>
    </p:spTree>
    <p:extLst>
      <p:ext uri="{BB962C8B-B14F-4D97-AF65-F5344CB8AC3E}">
        <p14:creationId xmlns:p14="http://schemas.microsoft.com/office/powerpoint/2010/main" val="1184965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First</a:t>
            </a:r>
            <a:r>
              <a:rPr lang="en-US" baseline="0" smtClean="0"/>
              <a:t> </a:t>
            </a:r>
            <a:r>
              <a:rPr lang="en-US" smtClean="0"/>
              <a:t>Social Security Disability Income</a:t>
            </a:r>
          </a:p>
          <a:p>
            <a:endParaRPr lang="en-US" smtClean="0"/>
          </a:p>
          <a:p>
            <a:r>
              <a:rPr lang="en-US" smtClean="0"/>
              <a:t>There are many factors that</a:t>
            </a:r>
            <a:r>
              <a:rPr lang="en-US" baseline="0" smtClean="0"/>
              <a:t> can impact your income from social security.</a:t>
            </a:r>
          </a:p>
          <a:p>
            <a:endParaRPr lang="en-US" baseline="0" smtClean="0"/>
          </a:p>
          <a:p>
            <a:r>
              <a:rPr lang="en-US" sz="1400" smtClean="0"/>
              <a:t>Most SSDI recipients receive between $700 and $1,700 per month (According to the Bureau of Labor Statistics the average for 2017 is $1,171). </a:t>
            </a:r>
            <a:endParaRPr lang="en-US"/>
          </a:p>
        </p:txBody>
      </p:sp>
    </p:spTree>
    <p:extLst>
      <p:ext uri="{BB962C8B-B14F-4D97-AF65-F5344CB8AC3E}">
        <p14:creationId xmlns:p14="http://schemas.microsoft.com/office/powerpoint/2010/main" val="550720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Veterans Compensation</a:t>
            </a:r>
          </a:p>
          <a:p>
            <a:endParaRPr lang="en-US" dirty="0" smtClean="0"/>
          </a:p>
          <a:p>
            <a:pPr fontAlgn="base"/>
            <a:r>
              <a:rPr lang="en-US" sz="1300" b="0" i="0" dirty="0" smtClean="0">
                <a:effectLst/>
                <a:latin typeface="+mn-lt"/>
                <a:ea typeface="+mn-ea"/>
                <a:cs typeface="+mn-cs"/>
                <a:sym typeface="Calibri"/>
              </a:rPr>
              <a:t>The amount of basic benefits depends on the level of your disability. </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VA makes the determination based on the severity of your disability. VA rates disability from 0% to 100% in 10% increments.</a:t>
            </a:r>
          </a:p>
          <a:p>
            <a:pPr fontAlgn="base"/>
            <a:endParaRPr lang="en-US" sz="1300" b="0" i="0" dirty="0" smtClean="0">
              <a:effectLst/>
              <a:latin typeface="+mn-lt"/>
              <a:ea typeface="+mn-ea"/>
              <a:cs typeface="+mn-cs"/>
              <a:sym typeface="Calibri"/>
            </a:endParaRPr>
          </a:p>
          <a:p>
            <a:pPr fontAlgn="base"/>
            <a:r>
              <a:rPr lang="en-US" sz="1300" b="0" i="0" dirty="0" smtClean="0">
                <a:effectLst/>
                <a:latin typeface="+mn-lt"/>
                <a:ea typeface="+mn-ea"/>
                <a:cs typeface="+mn-cs"/>
                <a:sym typeface="Calibri"/>
              </a:rPr>
              <a:t>VA calculates disability percentage for multiple disabilities:</a:t>
            </a:r>
          </a:p>
          <a:p>
            <a:pPr marL="285750" lvl="1" indent="-285750" fontAlgn="base">
              <a:buFont typeface="Arial" charset="0"/>
              <a:buChar char="•"/>
            </a:pPr>
            <a:r>
              <a:rPr lang="en-US" sz="1200" b="0" i="0" dirty="0" smtClean="0">
                <a:effectLst/>
                <a:latin typeface="+mn-lt"/>
                <a:ea typeface="+mn-ea"/>
                <a:cs typeface="+mn-cs"/>
                <a:sym typeface="Calibri"/>
              </a:rPr>
              <a:t>loss of limb(s)</a:t>
            </a:r>
          </a:p>
          <a:p>
            <a:pPr marL="285750" lvl="1" indent="-285750" fontAlgn="base">
              <a:buFont typeface="Arial" charset="0"/>
              <a:buChar char="•"/>
            </a:pPr>
            <a:r>
              <a:rPr lang="en-US" sz="1200" b="0" i="0" dirty="0" smtClean="0">
                <a:effectLst/>
                <a:latin typeface="+mn-lt"/>
                <a:ea typeface="+mn-ea"/>
                <a:cs typeface="+mn-cs"/>
                <a:sym typeface="Calibri"/>
              </a:rPr>
              <a:t>you have a spouse</a:t>
            </a:r>
            <a:r>
              <a:rPr lang="en-US" sz="1200" b="0" i="0" baseline="0" dirty="0" smtClean="0">
                <a:effectLst/>
                <a:latin typeface="+mn-lt"/>
                <a:ea typeface="+mn-ea"/>
                <a:cs typeface="+mn-cs"/>
                <a:sym typeface="Calibri"/>
              </a:rPr>
              <a:t> or  </a:t>
            </a:r>
            <a:r>
              <a:rPr lang="en-US" sz="1200" b="0" i="0" dirty="0" smtClean="0">
                <a:effectLst/>
                <a:latin typeface="+mn-lt"/>
                <a:ea typeface="+mn-ea"/>
                <a:cs typeface="+mn-cs"/>
                <a:sym typeface="Calibri"/>
              </a:rPr>
              <a:t>children</a:t>
            </a:r>
          </a:p>
          <a:p>
            <a:pPr marL="285750" lvl="1" indent="-285750" fontAlgn="base">
              <a:buFont typeface="Arial" charset="0"/>
              <a:buChar char="•"/>
            </a:pPr>
            <a:r>
              <a:rPr lang="en-US" sz="1200" b="0" i="0" dirty="0" smtClean="0">
                <a:effectLst/>
                <a:latin typeface="+mn-lt"/>
                <a:ea typeface="+mn-ea"/>
                <a:cs typeface="+mn-cs"/>
                <a:sym typeface="Calibri"/>
              </a:rPr>
              <a:t>And</a:t>
            </a:r>
            <a:r>
              <a:rPr lang="en-US" sz="1200" b="0" i="0" baseline="0" dirty="0" smtClean="0">
                <a:effectLst/>
                <a:latin typeface="+mn-lt"/>
                <a:ea typeface="+mn-ea"/>
                <a:cs typeface="+mn-cs"/>
                <a:sym typeface="Calibri"/>
              </a:rPr>
              <a:t> even </a:t>
            </a:r>
            <a:r>
              <a:rPr lang="en-US" sz="1200" b="0" i="0" dirty="0" smtClean="0">
                <a:effectLst/>
                <a:latin typeface="+mn-lt"/>
                <a:ea typeface="+mn-ea"/>
                <a:cs typeface="+mn-cs"/>
                <a:sym typeface="Calibri"/>
              </a:rPr>
              <a:t>dependent parent</a:t>
            </a:r>
          </a:p>
          <a:p>
            <a:pPr marL="285750" lvl="1" indent="-285750" fontAlgn="base">
              <a:buFont typeface="Arial" charset="0"/>
              <a:buChar char="•"/>
            </a:pPr>
            <a:endParaRPr lang="en-US" sz="1200" b="0" i="0" dirty="0" smtClean="0">
              <a:effectLst/>
              <a:latin typeface="+mn-lt"/>
              <a:ea typeface="+mn-ea"/>
              <a:cs typeface="+mn-cs"/>
              <a:sym typeface="Calibri"/>
            </a:endParaRPr>
          </a:p>
          <a:p>
            <a:pPr marL="0" lvl="1" indent="0" fontAlgn="base">
              <a:buFont typeface="Arial" charset="0"/>
              <a:buNone/>
            </a:pPr>
            <a:r>
              <a:rPr lang="en-US" sz="1200" b="0" i="0" dirty="0" smtClean="0">
                <a:effectLst/>
                <a:latin typeface="+mn-lt"/>
                <a:ea typeface="+mn-ea"/>
                <a:cs typeface="+mn-cs"/>
                <a:sym typeface="Calibri"/>
              </a:rPr>
              <a:t>For more information, please checkout</a:t>
            </a:r>
            <a:r>
              <a:rPr lang="en-US" sz="1200" b="0" i="0" baseline="0" dirty="0" smtClean="0">
                <a:effectLst/>
                <a:latin typeface="+mn-lt"/>
                <a:ea typeface="+mn-ea"/>
                <a:cs typeface="+mn-cs"/>
                <a:sym typeface="Calibri"/>
              </a:rPr>
              <a:t> the link that we’ve provided here at the bottom of this slide.</a:t>
            </a:r>
            <a:endParaRPr lang="en-US" dirty="0"/>
          </a:p>
        </p:txBody>
      </p:sp>
    </p:spTree>
    <p:extLst>
      <p:ext uri="{BB962C8B-B14F-4D97-AF65-F5344CB8AC3E}">
        <p14:creationId xmlns:p14="http://schemas.microsoft.com/office/powerpoint/2010/main" val="187217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There’s also Employment Income for individuals With and Without Disabilities.</a:t>
            </a:r>
          </a:p>
          <a:p>
            <a:endParaRPr lang="en-US" smtClean="0"/>
          </a:p>
          <a:p>
            <a:r>
              <a:rPr lang="en-US" smtClean="0"/>
              <a:t>What I dislike the most is the disparity</a:t>
            </a:r>
            <a:r>
              <a:rPr lang="en-US" baseline="0" smtClean="0"/>
              <a:t> we see in this chart among those w/wo disabilities.  </a:t>
            </a:r>
          </a:p>
          <a:p>
            <a:endParaRPr lang="en-US" baseline="0" smtClean="0"/>
          </a:p>
          <a:p>
            <a:r>
              <a:rPr lang="en-US" baseline="0" smtClean="0"/>
              <a:t>Now there are many reasons for this disparity, to get more information, please see the study that was done by the University of New Hampshire. </a:t>
            </a:r>
          </a:p>
          <a:p>
            <a:endParaRPr lang="en-US" baseline="0" smtClean="0"/>
          </a:p>
          <a:p>
            <a:r>
              <a:rPr lang="en-US" baseline="0" smtClean="0"/>
              <a:t>I’ve provided the link to this study at the bottom of this slide.</a:t>
            </a:r>
            <a:endParaRPr lang="en-US"/>
          </a:p>
        </p:txBody>
      </p:sp>
    </p:spTree>
    <p:extLst>
      <p:ext uri="{BB962C8B-B14F-4D97-AF65-F5344CB8AC3E}">
        <p14:creationId xmlns:p14="http://schemas.microsoft.com/office/powerpoint/2010/main" val="211946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dirty="0" smtClean="0"/>
              <a:t>Here’s some basic FACTS about older adults and their income:</a:t>
            </a:r>
          </a:p>
          <a:p>
            <a:endParaRPr lang="en-US" sz="1300" dirty="0" smtClean="0"/>
          </a:p>
          <a:p>
            <a:pPr marL="341042" indent="-341042" defTabSz="905255">
              <a:lnSpc>
                <a:spcPct val="100000"/>
              </a:lnSpc>
              <a:spcBef>
                <a:spcPts val="900"/>
              </a:spcBef>
              <a:defRPr sz="2277" b="1"/>
            </a:pPr>
            <a:r>
              <a:rPr lang="en-US" sz="1300" b="1" dirty="0" smtClean="0">
                <a:solidFill>
                  <a:srgbClr val="FF0000"/>
                </a:solidFill>
              </a:rPr>
              <a:t>Social Security: 85 percent of people 65 and older get Social Security. </a:t>
            </a:r>
          </a:p>
          <a:p>
            <a:pPr marL="341042" indent="-341042" defTabSz="905255">
              <a:lnSpc>
                <a:spcPct val="100000"/>
              </a:lnSpc>
              <a:spcBef>
                <a:spcPts val="900"/>
              </a:spcBef>
              <a:defRPr sz="2277" b="1"/>
            </a:pPr>
            <a:endParaRPr lang="en-US" sz="1300" b="0" dirty="0" smtClean="0"/>
          </a:p>
          <a:p>
            <a:pPr marL="341042" indent="-341042" defTabSz="905255">
              <a:lnSpc>
                <a:spcPct val="100000"/>
              </a:lnSpc>
              <a:spcBef>
                <a:spcPts val="900"/>
              </a:spcBef>
              <a:defRPr sz="2277" b="1"/>
            </a:pPr>
            <a:r>
              <a:rPr lang="en-US" sz="1300" dirty="0" smtClean="0"/>
              <a:t>Assets:</a:t>
            </a:r>
            <a:r>
              <a:rPr lang="en-US" sz="1300" b="0" dirty="0" smtClean="0"/>
              <a:t> 63 percent of retirees rely on assets for retirement income.</a:t>
            </a:r>
          </a:p>
          <a:p>
            <a:pPr marL="341042" indent="-341042" defTabSz="905255">
              <a:lnSpc>
                <a:spcPct val="100000"/>
              </a:lnSpc>
              <a:spcBef>
                <a:spcPts val="900"/>
              </a:spcBef>
              <a:defRPr sz="2277" b="1"/>
            </a:pPr>
            <a:endParaRPr lang="en-US" sz="1300" b="0" dirty="0" smtClean="0"/>
          </a:p>
          <a:p>
            <a:pPr marL="341042" indent="-341042" defTabSz="905255">
              <a:lnSpc>
                <a:spcPct val="100000"/>
              </a:lnSpc>
              <a:spcBef>
                <a:spcPts val="900"/>
              </a:spcBef>
              <a:defRPr sz="2277" b="1"/>
            </a:pPr>
            <a:r>
              <a:rPr lang="en-US" sz="1300" dirty="0" smtClean="0"/>
              <a:t>Pensions:</a:t>
            </a:r>
            <a:r>
              <a:rPr lang="en-US" sz="1300" b="0" dirty="0" smtClean="0"/>
              <a:t> Only 32 percent of today’s retirees have pensions and this number is trending further downward.</a:t>
            </a:r>
          </a:p>
          <a:p>
            <a:pPr marL="341042" indent="-341042" defTabSz="905255">
              <a:lnSpc>
                <a:spcPct val="100000"/>
              </a:lnSpc>
              <a:spcBef>
                <a:spcPts val="900"/>
              </a:spcBef>
              <a:defRPr sz="2277" b="1"/>
            </a:pPr>
            <a:endParaRPr lang="en-US" sz="1300" b="0" dirty="0" smtClean="0"/>
          </a:p>
          <a:p>
            <a:pPr marL="0" indent="0" defTabSz="905255">
              <a:lnSpc>
                <a:spcPct val="100000"/>
              </a:lnSpc>
              <a:spcBef>
                <a:spcPts val="900"/>
              </a:spcBef>
              <a:buFont typeface="Arial" charset="0"/>
              <a:buNone/>
              <a:defRPr sz="2277" b="1"/>
            </a:pPr>
            <a:r>
              <a:rPr lang="en-US" sz="1300" b="1" dirty="0" smtClean="0">
                <a:solidFill>
                  <a:srgbClr val="FF0000"/>
                </a:solidFill>
              </a:rPr>
              <a:t>Earnings: 23 percent of older Americans have work income. </a:t>
            </a:r>
            <a:r>
              <a:rPr lang="en-US" sz="1300" b="1" baseline="0" dirty="0" smtClean="0">
                <a:solidFill>
                  <a:srgbClr val="FF0000"/>
                </a:solidFill>
              </a:rPr>
              <a:t> The </a:t>
            </a:r>
            <a:r>
              <a:rPr lang="en-US" sz="1300" b="1" dirty="0" smtClean="0">
                <a:solidFill>
                  <a:srgbClr val="FF0000"/>
                </a:solidFill>
              </a:rPr>
              <a:t>median retirement income earned by retirees from work is $25,000 a year. </a:t>
            </a:r>
          </a:p>
          <a:p>
            <a:pPr marL="341042" indent="-341042" defTabSz="905255">
              <a:lnSpc>
                <a:spcPct val="100000"/>
              </a:lnSpc>
              <a:spcBef>
                <a:spcPts val="900"/>
              </a:spcBef>
              <a:defRPr sz="2277" b="1"/>
            </a:pPr>
            <a:endParaRPr lang="en-US" sz="1300" b="1" dirty="0" smtClean="0">
              <a:solidFill>
                <a:srgbClr val="FF0000"/>
              </a:solidFill>
            </a:endParaRPr>
          </a:p>
          <a:p>
            <a:pPr marL="341042" indent="-341042" defTabSz="905255">
              <a:lnSpc>
                <a:spcPct val="100000"/>
              </a:lnSpc>
              <a:spcBef>
                <a:spcPts val="900"/>
              </a:spcBef>
              <a:defRPr sz="2277" b="1"/>
            </a:pPr>
            <a:r>
              <a:rPr lang="en-US" sz="1300" dirty="0" smtClean="0"/>
              <a:t>Public Assistance or Veteran’s Benefits:</a:t>
            </a:r>
            <a:r>
              <a:rPr lang="en-US" sz="1300" b="0" dirty="0" smtClean="0"/>
              <a:t> About 7 percent of retirees are getting help from government sources.</a:t>
            </a:r>
          </a:p>
          <a:p>
            <a:endParaRPr lang="en-US" sz="1300" dirty="0" smtClean="0"/>
          </a:p>
          <a:p>
            <a:r>
              <a:rPr lang="en-US" sz="1300" b="1" dirty="0" smtClean="0">
                <a:solidFill>
                  <a:srgbClr val="FF0000"/>
                </a:solidFill>
              </a:rPr>
              <a:t>So what if the money you have, is being managed</a:t>
            </a:r>
            <a:r>
              <a:rPr lang="en-US" sz="1300" b="1" baseline="0" dirty="0" smtClean="0">
                <a:solidFill>
                  <a:srgbClr val="FF0000"/>
                </a:solidFill>
              </a:rPr>
              <a:t> by a Caregiver or the money coming into the household is being generated by the Caregiver.  </a:t>
            </a:r>
          </a:p>
          <a:p>
            <a:endParaRPr lang="en-US" sz="1300" b="1" baseline="0" dirty="0" smtClean="0">
              <a:solidFill>
                <a:srgbClr val="FF0000"/>
              </a:solidFill>
            </a:endParaRPr>
          </a:p>
          <a:p>
            <a:r>
              <a:rPr lang="en-US" sz="1300" b="1" baseline="0" dirty="0" smtClean="0">
                <a:solidFill>
                  <a:srgbClr val="FF0000"/>
                </a:solidFill>
              </a:rPr>
              <a:t>Let’s talk a look at the next few slides to see the costs associated with being a Caregiver.</a:t>
            </a:r>
            <a:endParaRPr lang="en-US" sz="1300" b="1" dirty="0">
              <a:solidFill>
                <a:srgbClr val="FF0000"/>
              </a:solidFill>
            </a:endParaRPr>
          </a:p>
        </p:txBody>
      </p:sp>
    </p:spTree>
    <p:extLst>
      <p:ext uri="{BB962C8B-B14F-4D97-AF65-F5344CB8AC3E}">
        <p14:creationId xmlns:p14="http://schemas.microsoft.com/office/powerpoint/2010/main" val="158532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dirty="0" smtClean="0"/>
              <a:t>The </a:t>
            </a:r>
            <a:r>
              <a:rPr lang="en-US" sz="1300" dirty="0" err="1" smtClean="0"/>
              <a:t>Esterseals</a:t>
            </a:r>
            <a:r>
              <a:rPr lang="en-US" sz="1300" dirty="0" smtClean="0"/>
              <a:t>/Freddie Mac</a:t>
            </a:r>
            <a:r>
              <a:rPr lang="en-US" sz="1300" baseline="0" dirty="0" smtClean="0"/>
              <a:t> partnership was created </a:t>
            </a:r>
            <a:r>
              <a:rPr lang="en-US" sz="1300" dirty="0" smtClean="0"/>
              <a:t>to help families serving in the military, veterans,</a:t>
            </a:r>
            <a:r>
              <a:rPr lang="en-US" sz="1300" baseline="0" dirty="0" smtClean="0"/>
              <a:t> </a:t>
            </a:r>
            <a:r>
              <a:rPr lang="en-US" sz="1300" dirty="0" smtClean="0"/>
              <a:t>caregivers and  those with disabilities</a:t>
            </a:r>
            <a:r>
              <a:rPr lang="en-US" sz="1300" dirty="0" smtClean="0">
                <a:solidFill>
                  <a:schemeClr val="tx1"/>
                </a:solidFill>
              </a:rPr>
              <a:t>.</a:t>
            </a:r>
          </a:p>
          <a:p>
            <a:endParaRPr lang="en-US" sz="1300" dirty="0" smtClean="0">
              <a:solidFill>
                <a:schemeClr val="tx1"/>
              </a:solidFill>
            </a:endParaRPr>
          </a:p>
          <a:p>
            <a:r>
              <a:rPr lang="en-US" sz="1300" dirty="0" smtClean="0">
                <a:solidFill>
                  <a:schemeClr val="tx1"/>
                </a:solidFill>
              </a:rPr>
              <a:t>Our producer is </a:t>
            </a:r>
            <a:r>
              <a:rPr lang="en-US" sz="1300" dirty="0" err="1" smtClean="0">
                <a:solidFill>
                  <a:schemeClr val="tx1"/>
                </a:solidFill>
              </a:rPr>
              <a:t>Maheen</a:t>
            </a:r>
            <a:r>
              <a:rPr lang="en-US" sz="1300" dirty="0" smtClean="0">
                <a:solidFill>
                  <a:schemeClr val="tx1"/>
                </a:solidFill>
              </a:rPr>
              <a:t> </a:t>
            </a:r>
            <a:r>
              <a:rPr lang="en-US" sz="1300" dirty="0" smtClean="0"/>
              <a:t>Qureshi,</a:t>
            </a:r>
            <a:r>
              <a:rPr lang="en-US" sz="1300" baseline="0" dirty="0" smtClean="0"/>
              <a:t> </a:t>
            </a:r>
            <a:r>
              <a:rPr lang="en-US" sz="1300" baseline="0" dirty="0" err="1" smtClean="0"/>
              <a:t>Maheen</a:t>
            </a:r>
            <a:r>
              <a:rPr lang="mr-IN" sz="1300" baseline="0" dirty="0" smtClean="0"/>
              <a:t>…</a:t>
            </a:r>
            <a:r>
              <a:rPr lang="en-US" sz="1300" baseline="0" dirty="0" smtClean="0"/>
              <a:t>.</a:t>
            </a:r>
            <a:endParaRPr lang="en-US" sz="1300" dirty="0"/>
          </a:p>
        </p:txBody>
      </p:sp>
    </p:spTree>
    <p:extLst>
      <p:ext uri="{BB962C8B-B14F-4D97-AF65-F5344CB8AC3E}">
        <p14:creationId xmlns:p14="http://schemas.microsoft.com/office/powerpoint/2010/main" val="2025002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We know the</a:t>
            </a:r>
            <a:r>
              <a:rPr lang="en-US" baseline="0" smtClean="0"/>
              <a:t> role of the Caregiver is to Support, Learn and Grow.</a:t>
            </a:r>
          </a:p>
          <a:p>
            <a:endParaRPr lang="en-US" baseline="0" smtClean="0"/>
          </a:p>
          <a:p>
            <a:r>
              <a:rPr lang="en-US" sz="1300" b="0" i="0" smtClean="0">
                <a:effectLst/>
                <a:latin typeface="+mn-lt"/>
                <a:ea typeface="+mn-ea"/>
                <a:cs typeface="+mn-cs"/>
                <a:sym typeface="Calibri"/>
              </a:rPr>
              <a:t>Based on a AARP</a:t>
            </a:r>
            <a:r>
              <a:rPr lang="en-US" sz="1300" b="0" i="0" baseline="0" smtClean="0">
                <a:effectLst/>
                <a:latin typeface="+mn-lt"/>
                <a:ea typeface="+mn-ea"/>
                <a:cs typeface="+mn-cs"/>
                <a:sym typeface="Calibri"/>
              </a:rPr>
              <a:t> Study, </a:t>
            </a:r>
            <a:r>
              <a:rPr lang="en-US" sz="1300" b="0" i="0" smtClean="0">
                <a:effectLst/>
                <a:latin typeface="+mn-lt"/>
                <a:ea typeface="+mn-ea"/>
                <a:cs typeface="+mn-cs"/>
                <a:sym typeface="Calibri"/>
              </a:rPr>
              <a:t>family caregivers spent on average just under $7,000 in 2016, 20% of </a:t>
            </a:r>
            <a:r>
              <a:rPr lang="en-US" sz="1300" b="1" i="1" u="sng" smtClean="0">
                <a:effectLst/>
                <a:latin typeface="+mn-lt"/>
                <a:ea typeface="+mn-ea"/>
                <a:cs typeface="+mn-cs"/>
                <a:sym typeface="Calibri"/>
              </a:rPr>
              <a:t>their income</a:t>
            </a:r>
            <a:r>
              <a:rPr lang="en-US" sz="1300" b="0" i="0" smtClean="0">
                <a:effectLst/>
                <a:latin typeface="+mn-lt"/>
                <a:ea typeface="+mn-ea"/>
                <a:cs typeface="+mn-cs"/>
                <a:sym typeface="Calibri"/>
              </a:rPr>
              <a:t>, on caregiving expenses.</a:t>
            </a:r>
          </a:p>
        </p:txBody>
      </p:sp>
    </p:spTree>
    <p:extLst>
      <p:ext uri="{BB962C8B-B14F-4D97-AF65-F5344CB8AC3E}">
        <p14:creationId xmlns:p14="http://schemas.microsoft.com/office/powerpoint/2010/main" val="1363345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0000"/>
              </a:lnSpc>
              <a:buSzTx/>
              <a:buNone/>
              <a:defRPr sz="3000"/>
            </a:pPr>
            <a:r>
              <a:rPr lang="en-US" smtClean="0"/>
              <a:t>So</a:t>
            </a:r>
            <a:r>
              <a:rPr lang="en-US" baseline="0" smtClean="0"/>
              <a:t> there are many c</a:t>
            </a:r>
            <a:r>
              <a:rPr lang="en-US" smtClean="0"/>
              <a:t>osts associated with being a Caregiver; usually the cost falls in one of five categories: </a:t>
            </a:r>
          </a:p>
          <a:p>
            <a:pPr marL="685800" lvl="1" indent="-325437">
              <a:lnSpc>
                <a:spcPct val="110000"/>
              </a:lnSpc>
              <a:spcBef>
                <a:spcPts val="500"/>
              </a:spcBef>
              <a:buSzPct val="90000"/>
              <a:buFontTx/>
              <a:buAutoNum type="arabicPeriod"/>
              <a:defRPr sz="2800"/>
            </a:pPr>
            <a:r>
              <a:rPr lang="en-US" smtClean="0"/>
              <a:t>Medical/Dental/Vision expenses </a:t>
            </a:r>
          </a:p>
          <a:p>
            <a:pPr marL="685800" lvl="1" indent="-325437">
              <a:lnSpc>
                <a:spcPct val="110000"/>
              </a:lnSpc>
              <a:spcBef>
                <a:spcPts val="500"/>
              </a:spcBef>
              <a:buSzPct val="90000"/>
              <a:buFontTx/>
              <a:buAutoNum type="arabicPeriod"/>
              <a:defRPr sz="2800"/>
            </a:pPr>
            <a:r>
              <a:rPr lang="en-US" smtClean="0"/>
              <a:t>Additional household expenses </a:t>
            </a:r>
          </a:p>
          <a:p>
            <a:pPr marL="685800" lvl="1" indent="-325437">
              <a:lnSpc>
                <a:spcPct val="110000"/>
              </a:lnSpc>
              <a:spcBef>
                <a:spcPts val="500"/>
              </a:spcBef>
              <a:buSzPct val="90000"/>
              <a:buFontTx/>
              <a:buAutoNum type="arabicPeriod"/>
              <a:defRPr sz="2800"/>
            </a:pPr>
            <a:r>
              <a:rPr lang="en-US" smtClean="0"/>
              <a:t>Personal care item expenses </a:t>
            </a:r>
          </a:p>
          <a:p>
            <a:pPr marL="685800" lvl="1" indent="-325437">
              <a:lnSpc>
                <a:spcPct val="110000"/>
              </a:lnSpc>
              <a:spcBef>
                <a:spcPts val="500"/>
              </a:spcBef>
              <a:buSzPct val="90000"/>
              <a:buFontTx/>
              <a:buAutoNum type="arabicPeriod"/>
              <a:defRPr sz="2800"/>
            </a:pPr>
            <a:r>
              <a:rPr lang="en-US" smtClean="0"/>
              <a:t>Educational, legal, travel</a:t>
            </a:r>
            <a:r>
              <a:rPr lang="en-US" strike="sngStrike" smtClean="0">
                <a:solidFill>
                  <a:srgbClr val="FF0000"/>
                </a:solidFill>
              </a:rPr>
              <a:t>,</a:t>
            </a:r>
            <a:r>
              <a:rPr lang="en-US" smtClean="0"/>
              <a:t> and other expenses </a:t>
            </a:r>
          </a:p>
          <a:p>
            <a:pPr marL="685800" lvl="1" indent="-325437">
              <a:lnSpc>
                <a:spcPct val="110000"/>
              </a:lnSpc>
              <a:spcBef>
                <a:spcPts val="500"/>
              </a:spcBef>
              <a:buSzPct val="90000"/>
              <a:buFontTx/>
              <a:buAutoNum type="arabicPeriod"/>
              <a:defRPr sz="2800"/>
            </a:pPr>
            <a:r>
              <a:rPr lang="en-US" smtClean="0"/>
              <a:t>Caregiver personal expenses/Respite (Aides, adult day services, self-care, other paid help, and other expenses)</a:t>
            </a:r>
          </a:p>
          <a:p>
            <a:pPr marL="685800" lvl="1" indent="-325437">
              <a:lnSpc>
                <a:spcPct val="110000"/>
              </a:lnSpc>
              <a:spcBef>
                <a:spcPts val="500"/>
              </a:spcBef>
              <a:buSzPct val="90000"/>
              <a:buFontTx/>
              <a:buAutoNum type="arabicPeriod"/>
              <a:defRPr sz="2800"/>
            </a:pPr>
            <a:endParaRPr lang="en-US" smtClean="0"/>
          </a:p>
          <a:p>
            <a:pPr marL="360363" lvl="0" indent="0">
              <a:lnSpc>
                <a:spcPct val="110000"/>
              </a:lnSpc>
              <a:spcBef>
                <a:spcPts val="500"/>
              </a:spcBef>
              <a:buSzPct val="90000"/>
              <a:buFontTx/>
              <a:buNone/>
              <a:defRPr sz="2800"/>
            </a:pPr>
            <a:r>
              <a:rPr lang="en-US" smtClean="0"/>
              <a:t>The</a:t>
            </a:r>
            <a:r>
              <a:rPr lang="en-US" baseline="0" smtClean="0"/>
              <a:t> link below provides a complete copy of the AARP study on caregivers.</a:t>
            </a:r>
            <a:endParaRPr lang="en-US" smtClean="0"/>
          </a:p>
        </p:txBody>
      </p:sp>
    </p:spTree>
    <p:extLst>
      <p:ext uri="{BB962C8B-B14F-4D97-AF65-F5344CB8AC3E}">
        <p14:creationId xmlns:p14="http://schemas.microsoft.com/office/powerpoint/2010/main" val="820211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So, are there any other hidden</a:t>
            </a:r>
            <a:r>
              <a:rPr lang="en-US" baseline="0" smtClean="0"/>
              <a:t> costs?</a:t>
            </a:r>
          </a:p>
          <a:p>
            <a:endParaRPr lang="en-US" baseline="0" smtClean="0"/>
          </a:p>
          <a:p>
            <a:r>
              <a:rPr lang="en-US" baseline="0" smtClean="0"/>
              <a:t>If so go to the question box.</a:t>
            </a:r>
            <a:endParaRPr lang="en-US"/>
          </a:p>
        </p:txBody>
      </p:sp>
    </p:spTree>
    <p:extLst>
      <p:ext uri="{BB962C8B-B14F-4D97-AF65-F5344CB8AC3E}">
        <p14:creationId xmlns:p14="http://schemas.microsoft.com/office/powerpoint/2010/main" val="1024296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chart provides a great depiction of the out of pocket costs and where the money goes.</a:t>
            </a:r>
            <a:endParaRPr lang="en-US" dirty="0"/>
          </a:p>
        </p:txBody>
      </p:sp>
    </p:spTree>
    <p:extLst>
      <p:ext uri="{BB962C8B-B14F-4D97-AF65-F5344CB8AC3E}">
        <p14:creationId xmlns:p14="http://schemas.microsoft.com/office/powerpoint/2010/main" val="1703122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THIS CHART PROVIDES A GOOD VISUAL OF THE AVERAGE</a:t>
            </a:r>
            <a:r>
              <a:rPr lang="en-US" baseline="0" smtClean="0"/>
              <a:t> AMOUNT SPENT AND PERCENTAGE.</a:t>
            </a:r>
            <a:endParaRPr lang="en-US"/>
          </a:p>
        </p:txBody>
      </p:sp>
    </p:spTree>
    <p:extLst>
      <p:ext uri="{BB962C8B-B14F-4D97-AF65-F5344CB8AC3E}">
        <p14:creationId xmlns:p14="http://schemas.microsoft.com/office/powerpoint/2010/main" val="1962066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There are other demands</a:t>
            </a:r>
            <a:r>
              <a:rPr lang="en-US" baseline="0" smtClean="0"/>
              <a:t> on the caregiver that impacts income.  This chart shows how the working caregiver’s work hours, opportunity for promotion, absenteeism and retirement is often challenged.</a:t>
            </a:r>
          </a:p>
          <a:p>
            <a:endParaRPr lang="en-US" baseline="0" smtClean="0"/>
          </a:p>
          <a:p>
            <a:r>
              <a:rPr lang="en-US" baseline="0" smtClean="0"/>
              <a:t>This reinforces the reason why creating a spending and savings plan is so important.</a:t>
            </a:r>
            <a:endParaRPr lang="en-US"/>
          </a:p>
        </p:txBody>
      </p:sp>
    </p:spTree>
    <p:extLst>
      <p:ext uri="{BB962C8B-B14F-4D97-AF65-F5344CB8AC3E}">
        <p14:creationId xmlns:p14="http://schemas.microsoft.com/office/powerpoint/2010/main" val="701959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So, for the Caregivers on this call: </a:t>
            </a:r>
            <a:r>
              <a:rPr lang="en-US" dirty="0" smtClean="0"/>
              <a:t>Please Take Care of Yourself</a:t>
            </a:r>
          </a:p>
          <a:p>
            <a:endParaRPr lang="en-US" dirty="0" smtClean="0"/>
          </a:p>
          <a:p>
            <a:r>
              <a:rPr lang="en-US" dirty="0" smtClean="0"/>
              <a:t>It is critical to maintain your own life, complete with social, physical and emotional interactions. </a:t>
            </a:r>
          </a:p>
          <a:p>
            <a:endParaRPr lang="en-US" dirty="0" smtClean="0"/>
          </a:p>
          <a:p>
            <a:pPr marL="0" marR="0" indent="0" defTabSz="914400" eaLnBrk="1" fontAlgn="auto" latinLnBrk="0" hangingPunct="1">
              <a:lnSpc>
                <a:spcPct val="100000"/>
              </a:lnSpc>
              <a:spcBef>
                <a:spcPts val="400"/>
              </a:spcBef>
              <a:spcAft>
                <a:spcPts val="0"/>
              </a:spcAft>
              <a:buClrTx/>
              <a:buSzTx/>
              <a:buFontTx/>
              <a:buNone/>
              <a:tabLst/>
              <a:defRPr/>
            </a:pPr>
            <a:r>
              <a:rPr lang="en-US" dirty="0" smtClean="0"/>
              <a:t>When you’re at your best, you will be more effective in carrying out your caregiving responsibilities. </a:t>
            </a:r>
          </a:p>
          <a:p>
            <a:endParaRPr lang="en-US" dirty="0"/>
          </a:p>
        </p:txBody>
      </p:sp>
    </p:spTree>
    <p:extLst>
      <p:ext uri="{BB962C8B-B14F-4D97-AF65-F5344CB8AC3E}">
        <p14:creationId xmlns:p14="http://schemas.microsoft.com/office/powerpoint/2010/main" val="571524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smtClean="0"/>
              <a:t>Be Aware of the Signs That You May Need More Help</a:t>
            </a:r>
          </a:p>
          <a:p>
            <a:endParaRPr lang="en-US" sz="1400" smtClean="0"/>
          </a:p>
        </p:txBody>
      </p:sp>
    </p:spTree>
    <p:extLst>
      <p:ext uri="{BB962C8B-B14F-4D97-AF65-F5344CB8AC3E}">
        <p14:creationId xmlns:p14="http://schemas.microsoft.com/office/powerpoint/2010/main" val="1840052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Understand your responsibilities, they’re not all financial.</a:t>
            </a:r>
          </a:p>
          <a:p>
            <a:endParaRPr lang="en-US" dirty="0" smtClean="0"/>
          </a:p>
          <a:p>
            <a:r>
              <a:rPr lang="en-US" dirty="0" smtClean="0"/>
              <a:t>This chart shows the caregiving costs based on ethnic background.</a:t>
            </a:r>
            <a:endParaRPr lang="en-US" dirty="0"/>
          </a:p>
        </p:txBody>
      </p:sp>
    </p:spTree>
    <p:extLst>
      <p:ext uri="{BB962C8B-B14F-4D97-AF65-F5344CB8AC3E}">
        <p14:creationId xmlns:p14="http://schemas.microsoft.com/office/powerpoint/2010/main" val="1105756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Font typeface="Arial" charset="0"/>
              <a:buNone/>
              <a:defRPr sz="3300"/>
            </a:pPr>
            <a:r>
              <a:rPr lang="en-US" dirty="0" smtClean="0"/>
              <a:t>Managing your money well is a problem for many people. </a:t>
            </a:r>
          </a:p>
          <a:p>
            <a:pPr marL="0" indent="0">
              <a:lnSpc>
                <a:spcPct val="100000"/>
              </a:lnSpc>
              <a:buFont typeface="Arial" charset="0"/>
              <a:buNone/>
              <a:defRPr sz="3300"/>
            </a:pPr>
            <a:endParaRPr lang="en-US" dirty="0" smtClean="0"/>
          </a:p>
          <a:p>
            <a:pPr marL="0" indent="0">
              <a:lnSpc>
                <a:spcPct val="100000"/>
              </a:lnSpc>
              <a:buFont typeface="Arial" charset="0"/>
              <a:buNone/>
              <a:defRPr sz="3300"/>
            </a:pPr>
            <a:r>
              <a:rPr lang="en-US" dirty="0" smtClean="0"/>
              <a:t>For people living with disabilities</a:t>
            </a:r>
            <a:r>
              <a:rPr lang="en-US" baseline="0" dirty="0" smtClean="0"/>
              <a:t> - </a:t>
            </a:r>
            <a:r>
              <a:rPr lang="en-US" dirty="0" smtClean="0"/>
              <a:t>however small or large, financial situations can become even more complicated. Large medical bills coupled with a limited income can make money management extremely challenging. </a:t>
            </a:r>
          </a:p>
          <a:p>
            <a:pPr marL="344487" indent="-344487">
              <a:lnSpc>
                <a:spcPct val="100000"/>
              </a:lnSpc>
              <a:defRPr sz="3300"/>
            </a:pPr>
            <a:endParaRPr lang="en-US" dirty="0" smtClean="0"/>
          </a:p>
          <a:p>
            <a:pPr marL="0" indent="0">
              <a:lnSpc>
                <a:spcPct val="100000"/>
              </a:lnSpc>
              <a:buFont typeface="Arial" charset="0"/>
              <a:buNone/>
              <a:defRPr sz="3300"/>
            </a:pPr>
            <a:r>
              <a:rPr lang="en-US" dirty="0" smtClean="0"/>
              <a:t>Although financial pressures can be stressful, there are ways to get a handle on your finances and reclaim your financial independence.</a:t>
            </a:r>
            <a:endParaRPr lang="en-US" dirty="0"/>
          </a:p>
        </p:txBody>
      </p:sp>
    </p:spTree>
    <p:extLst>
      <p:ext uri="{BB962C8B-B14F-4D97-AF65-F5344CB8AC3E}">
        <p14:creationId xmlns:p14="http://schemas.microsoft.com/office/powerpoint/2010/main" val="13184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dirty="0" smtClean="0"/>
              <a:t>Thank you Bridget</a:t>
            </a:r>
          </a:p>
          <a:p>
            <a:endParaRPr lang="en-US" sz="1300" dirty="0" smtClean="0"/>
          </a:p>
          <a:p>
            <a:r>
              <a:rPr lang="en-US" sz="1300" dirty="0" smtClean="0"/>
              <a:t>My name is </a:t>
            </a:r>
            <a:r>
              <a:rPr lang="en-US" sz="1300" dirty="0" err="1" smtClean="0"/>
              <a:t>Maheen</a:t>
            </a:r>
            <a:r>
              <a:rPr lang="en-US" sz="1300" dirty="0" smtClean="0"/>
              <a:t> Qureshi and I’ll be your</a:t>
            </a:r>
            <a:r>
              <a:rPr lang="en-US" sz="1300" baseline="0" dirty="0" smtClean="0"/>
              <a:t> producer for today’s presentation.</a:t>
            </a:r>
          </a:p>
          <a:p>
            <a:pPr marL="342900" lvl="1" indent="-342900">
              <a:lnSpc>
                <a:spcPct val="90000"/>
              </a:lnSpc>
              <a:buClr>
                <a:srgbClr val="000000"/>
              </a:buClr>
              <a:buSzPct val="125000"/>
              <a:buFont typeface="Arial" charset="0"/>
              <a:buChar char="•"/>
              <a:defRPr sz="2400"/>
            </a:pPr>
            <a:r>
              <a:rPr lang="en-US" sz="1300" dirty="0" smtClean="0"/>
              <a:t>13+ years of experience in housing outreach, financial inclusion</a:t>
            </a:r>
            <a:r>
              <a:rPr lang="en-US" sz="1300" strike="sngStrike" dirty="0" smtClean="0">
                <a:solidFill>
                  <a:srgbClr val="FF0000"/>
                </a:solidFill>
              </a:rPr>
              <a:t>,</a:t>
            </a:r>
            <a:r>
              <a:rPr lang="en-US" sz="1300" dirty="0" smtClean="0"/>
              <a:t> and environmental finance</a:t>
            </a:r>
          </a:p>
          <a:p>
            <a:pPr marL="342900" lvl="1" indent="-342900">
              <a:lnSpc>
                <a:spcPct val="90000"/>
              </a:lnSpc>
              <a:buClr>
                <a:srgbClr val="000000"/>
              </a:buClr>
              <a:buSzPct val="125000"/>
              <a:buFont typeface="Arial" charset="0"/>
              <a:buChar char="•"/>
              <a:defRPr sz="2400"/>
            </a:pPr>
            <a:r>
              <a:rPr lang="en-US" sz="1300" dirty="0" smtClean="0"/>
              <a:t>Worked at Freddie Mac for 10 years, managing national financial capability and foreclosure prevention initiatives</a:t>
            </a:r>
          </a:p>
          <a:p>
            <a:pPr marL="342900" lvl="1" indent="-342900">
              <a:lnSpc>
                <a:spcPct val="90000"/>
              </a:lnSpc>
              <a:buClr>
                <a:srgbClr val="000000"/>
              </a:buClr>
              <a:buSzPct val="125000"/>
              <a:buFont typeface="Arial" charset="0"/>
              <a:buChar char="•"/>
              <a:defRPr sz="2400"/>
            </a:pPr>
            <a:r>
              <a:rPr lang="en-US" sz="1300" dirty="0" smtClean="0"/>
              <a:t>Developed the women’s financial capability initiative under </a:t>
            </a:r>
            <a:r>
              <a:rPr lang="en-US" sz="1300" dirty="0" err="1" smtClean="0"/>
              <a:t>CreditSmart</a:t>
            </a:r>
            <a:r>
              <a:rPr lang="en-US" sz="1300" dirty="0" smtClean="0"/>
              <a:t> and is committed to the economic empowerment of underserved communities</a:t>
            </a:r>
          </a:p>
          <a:p>
            <a:pPr marL="342900" lvl="1" indent="-342900">
              <a:lnSpc>
                <a:spcPct val="90000"/>
              </a:lnSpc>
              <a:buSzPct val="100000"/>
              <a:buFont typeface="Arial" charset="0"/>
              <a:buChar char="•"/>
              <a:defRPr sz="2400"/>
            </a:pPr>
            <a:r>
              <a:rPr lang="en-US" sz="1300" dirty="0" smtClean="0"/>
              <a:t>Multi-lingual; has lived in Pakistan, Myanmar, the Philippines, Indonesia and the U.S. </a:t>
            </a:r>
          </a:p>
          <a:p>
            <a:pPr marL="342900" lvl="1" indent="-342900">
              <a:lnSpc>
                <a:spcPct val="90000"/>
              </a:lnSpc>
              <a:buSzPct val="100000"/>
              <a:buFont typeface="Arial" charset="0"/>
              <a:buChar char="•"/>
              <a:defRPr sz="2400"/>
            </a:pPr>
            <a:r>
              <a:rPr lang="en-US" sz="1300" dirty="0" smtClean="0"/>
              <a:t>Served on the Board of SAALT, a national advocacy organization, for four years and participates in various mission-oriented leadership activities</a:t>
            </a:r>
          </a:p>
          <a:p>
            <a:endParaRPr lang="en-US" dirty="0"/>
          </a:p>
        </p:txBody>
      </p:sp>
    </p:spTree>
    <p:extLst>
      <p:ext uri="{BB962C8B-B14F-4D97-AF65-F5344CB8AC3E}">
        <p14:creationId xmlns:p14="http://schemas.microsoft.com/office/powerpoint/2010/main" val="254013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So, how can we be proactive?</a:t>
            </a:r>
          </a:p>
          <a:p>
            <a:endParaRPr lang="en-US" smtClean="0"/>
          </a:p>
          <a:p>
            <a:r>
              <a:rPr lang="en-US" smtClean="0"/>
              <a:t>Quick activity </a:t>
            </a:r>
            <a:r>
              <a:rPr lang="mr-IN" smtClean="0"/>
              <a:t>–</a:t>
            </a:r>
            <a:r>
              <a:rPr lang="en-US" smtClean="0"/>
              <a:t> Agree, Disagree</a:t>
            </a:r>
            <a:r>
              <a:rPr lang="en-US" baseline="0" smtClean="0"/>
              <a:t> or Unsure</a:t>
            </a:r>
          </a:p>
          <a:p>
            <a:endParaRPr lang="en-US" baseline="0" smtClean="0"/>
          </a:p>
          <a:p>
            <a:r>
              <a:rPr lang="en-US" baseline="0" smtClean="0"/>
              <a:t>Respond in the question box.</a:t>
            </a:r>
            <a:endParaRPr lang="en-US"/>
          </a:p>
        </p:txBody>
      </p:sp>
    </p:spTree>
    <p:extLst>
      <p:ext uri="{BB962C8B-B14F-4D97-AF65-F5344CB8AC3E}">
        <p14:creationId xmlns:p14="http://schemas.microsoft.com/office/powerpoint/2010/main" val="1855125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Here are the steps</a:t>
            </a:r>
            <a:r>
              <a:rPr lang="en-US" baseline="0" smtClean="0"/>
              <a:t> to gaining better control of your finances:</a:t>
            </a:r>
          </a:p>
          <a:p>
            <a:endParaRPr lang="en-US" baseline="0" smtClean="0"/>
          </a:p>
          <a:p>
            <a:pPr marL="285750" indent="-285750">
              <a:buFont typeface="Arial" charset="0"/>
              <a:buChar char="•"/>
            </a:pPr>
            <a:r>
              <a:rPr lang="en-US" smtClean="0"/>
              <a:t>Build a strategy and stick to it.</a:t>
            </a:r>
          </a:p>
          <a:p>
            <a:pPr marL="285750" indent="-285750">
              <a:buFont typeface="Arial" charset="0"/>
              <a:buChar char="•"/>
            </a:pPr>
            <a:endParaRPr lang="en-US" smtClean="0"/>
          </a:p>
          <a:p>
            <a:pPr marL="285750" indent="-285750">
              <a:buFont typeface="Arial" charset="0"/>
              <a:buChar char="•"/>
            </a:pPr>
            <a:r>
              <a:rPr lang="en-US" smtClean="0"/>
              <a:t>Understand your finances.</a:t>
            </a:r>
          </a:p>
          <a:p>
            <a:pPr marL="285750" indent="-285750">
              <a:buFont typeface="Arial" charset="0"/>
              <a:buChar char="•"/>
            </a:pPr>
            <a:endParaRPr lang="en-US" smtClean="0"/>
          </a:p>
          <a:p>
            <a:pPr marL="285750" indent="-285750">
              <a:buFont typeface="Arial" charset="0"/>
              <a:buChar char="•"/>
            </a:pPr>
            <a:r>
              <a:rPr lang="en-US" smtClean="0"/>
              <a:t>Seek professional counsel.</a:t>
            </a:r>
          </a:p>
          <a:p>
            <a:pPr marL="285750" indent="-285750">
              <a:buFont typeface="Arial" charset="0"/>
              <a:buChar char="•"/>
            </a:pPr>
            <a:endParaRPr lang="en-US"/>
          </a:p>
        </p:txBody>
      </p:sp>
    </p:spTree>
    <p:extLst>
      <p:ext uri="{BB962C8B-B14F-4D97-AF65-F5344CB8AC3E}">
        <p14:creationId xmlns:p14="http://schemas.microsoft.com/office/powerpoint/2010/main" val="383728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US" dirty="0" smtClean="0">
                <a:solidFill>
                  <a:schemeClr val="tx1"/>
                </a:solidFill>
              </a:rPr>
              <a:t>STEP 1 </a:t>
            </a:r>
            <a:r>
              <a:rPr lang="mr-IN" dirty="0" smtClean="0">
                <a:solidFill>
                  <a:schemeClr val="tx1"/>
                </a:solidFill>
              </a:rPr>
              <a:t>–</a:t>
            </a:r>
            <a:r>
              <a:rPr lang="en-US" dirty="0" smtClean="0">
                <a:solidFill>
                  <a:schemeClr val="tx1"/>
                </a:solidFill>
              </a:rPr>
              <a:t> Know your Income</a:t>
            </a:r>
          </a:p>
          <a:p>
            <a:pPr marL="0" indent="0">
              <a:buFont typeface="Arial" charset="0"/>
              <a:buNone/>
            </a:pPr>
            <a:endParaRPr lang="en-US" dirty="0" smtClean="0">
              <a:solidFill>
                <a:schemeClr val="tx1"/>
              </a:solidFill>
            </a:endParaRPr>
          </a:p>
          <a:p>
            <a:pPr marL="344487" indent="-344487">
              <a:buFont typeface="Arial" charset="0"/>
              <a:buChar char="•"/>
            </a:pPr>
            <a:r>
              <a:rPr lang="en-US" dirty="0" smtClean="0">
                <a:solidFill>
                  <a:schemeClr val="tx1"/>
                </a:solidFill>
              </a:rPr>
              <a:t>Are you able to work to generate additional income?</a:t>
            </a:r>
          </a:p>
          <a:p>
            <a:pPr marL="344487" indent="-344487">
              <a:buFont typeface="Arial" charset="0"/>
              <a:buChar char="•"/>
            </a:pPr>
            <a:endParaRPr lang="en-US" dirty="0" smtClean="0">
              <a:solidFill>
                <a:schemeClr val="tx1"/>
              </a:solidFill>
            </a:endParaRPr>
          </a:p>
          <a:p>
            <a:pPr marL="344487" indent="-344487">
              <a:buFont typeface="Arial" charset="0"/>
              <a:buChar char="•"/>
            </a:pPr>
            <a:r>
              <a:rPr lang="en-US" dirty="0" smtClean="0">
                <a:solidFill>
                  <a:schemeClr val="tx1"/>
                </a:solidFill>
              </a:rPr>
              <a:t>Do you know exactly how much money you can expect to get and when you expect to get it?</a:t>
            </a:r>
          </a:p>
          <a:p>
            <a:pPr marL="344487" indent="-344487">
              <a:buFont typeface="Arial" charset="0"/>
              <a:buChar char="•"/>
            </a:pPr>
            <a:endParaRPr lang="en-US" dirty="0" smtClean="0">
              <a:solidFill>
                <a:schemeClr val="tx1"/>
              </a:solidFill>
            </a:endParaRPr>
          </a:p>
          <a:p>
            <a:pPr marL="344487" indent="-344487">
              <a:buFont typeface="Arial" charset="0"/>
              <a:buChar char="•"/>
            </a:pPr>
            <a:r>
              <a:rPr lang="en-US" dirty="0" smtClean="0">
                <a:solidFill>
                  <a:schemeClr val="tx1"/>
                </a:solidFill>
              </a:rPr>
              <a:t>If your hours and/or pay varies,</a:t>
            </a:r>
            <a:r>
              <a:rPr lang="en-US" baseline="0" dirty="0" smtClean="0">
                <a:solidFill>
                  <a:schemeClr val="tx1"/>
                </a:solidFill>
              </a:rPr>
              <a:t> what’s your </a:t>
            </a:r>
            <a:r>
              <a:rPr lang="en-US" dirty="0" smtClean="0">
                <a:solidFill>
                  <a:schemeClr val="tx1"/>
                </a:solidFill>
              </a:rPr>
              <a:t>projected income?</a:t>
            </a:r>
            <a:endParaRPr lang="en-US" dirty="0">
              <a:solidFill>
                <a:schemeClr val="tx1"/>
              </a:solidFill>
            </a:endParaRPr>
          </a:p>
        </p:txBody>
      </p:sp>
    </p:spTree>
    <p:extLst>
      <p:ext uri="{BB962C8B-B14F-4D97-AF65-F5344CB8AC3E}">
        <p14:creationId xmlns:p14="http://schemas.microsoft.com/office/powerpoint/2010/main" val="2119771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Step 2: Know Your Regular Monthly Expenses; here are a few</a:t>
            </a:r>
            <a:r>
              <a:rPr lang="mr-IN" smtClean="0"/>
              <a:t>…</a:t>
            </a:r>
            <a:endParaRPr lang="en-US" smtClean="0"/>
          </a:p>
          <a:p>
            <a:endParaRPr lang="en-US"/>
          </a:p>
        </p:txBody>
      </p:sp>
    </p:spTree>
    <p:extLst>
      <p:ext uri="{BB962C8B-B14F-4D97-AF65-F5344CB8AC3E}">
        <p14:creationId xmlns:p14="http://schemas.microsoft.com/office/powerpoint/2010/main" val="1787304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Step 3: Create a Spending and Saving Plan</a:t>
            </a:r>
          </a:p>
          <a:p>
            <a:endParaRPr lang="en-US" dirty="0" smtClean="0"/>
          </a:p>
          <a:p>
            <a:r>
              <a:rPr lang="en-US" dirty="0" smtClean="0"/>
              <a:t>This should be easy, just keep a daily</a:t>
            </a:r>
            <a:r>
              <a:rPr lang="en-US" baseline="0" dirty="0" smtClean="0"/>
              <a:t> log of what you spend money on.</a:t>
            </a:r>
          </a:p>
          <a:p>
            <a:endParaRPr lang="en-US" baseline="0" dirty="0" smtClean="0"/>
          </a:p>
          <a:p>
            <a:r>
              <a:rPr lang="en-US" sz="1400" dirty="0" smtClean="0"/>
              <a:t>Design a spending plan that works for you.  Each person spends differently</a:t>
            </a:r>
            <a:r>
              <a:rPr lang="en-US" sz="1400" baseline="0" dirty="0" smtClean="0"/>
              <a:t> </a:t>
            </a:r>
            <a:r>
              <a:rPr lang="mr-IN" sz="1400" baseline="0" dirty="0" smtClean="0"/>
              <a:t>–</a:t>
            </a:r>
            <a:r>
              <a:rPr lang="en-US" sz="1400" baseline="0" dirty="0" smtClean="0"/>
              <a:t> I’ve attached a sample budget form that will be sent out to you as a handout, there’s also lots of online tools that you can use.</a:t>
            </a:r>
          </a:p>
          <a:p>
            <a:endParaRPr lang="en-US" sz="1400" baseline="0" dirty="0" smtClean="0"/>
          </a:p>
          <a:p>
            <a:r>
              <a:rPr lang="en-US" sz="1400" baseline="0" dirty="0" smtClean="0"/>
              <a:t>After you develop the spending plan, then it’s time to set up a saving’s plan. </a:t>
            </a:r>
            <a:endParaRPr lang="en-US" dirty="0"/>
          </a:p>
        </p:txBody>
      </p:sp>
    </p:spTree>
    <p:extLst>
      <p:ext uri="{BB962C8B-B14F-4D97-AF65-F5344CB8AC3E}">
        <p14:creationId xmlns:p14="http://schemas.microsoft.com/office/powerpoint/2010/main" val="477710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You must first regain</a:t>
            </a:r>
            <a:r>
              <a:rPr lang="en-US" baseline="0" smtClean="0"/>
              <a:t> control of your day to day expenses.  Then:</a:t>
            </a:r>
          </a:p>
          <a:p>
            <a:endParaRPr lang="en-US" baseline="0" smtClean="0"/>
          </a:p>
          <a:p>
            <a:pPr marL="342900" indent="-342900">
              <a:spcBef>
                <a:spcPts val="400"/>
              </a:spcBef>
              <a:buSzPct val="75000"/>
              <a:buFont typeface="+mj-lt"/>
              <a:buAutoNum type="arabicPeriod"/>
              <a:defRPr sz="2700"/>
            </a:pPr>
            <a:r>
              <a:rPr lang="en-US" sz="1400" smtClean="0">
                <a:solidFill>
                  <a:schemeClr val="tx1"/>
                </a:solidFill>
              </a:rPr>
              <a:t>Save a little at a time </a:t>
            </a:r>
          </a:p>
          <a:p>
            <a:pPr marL="342900" indent="-342900">
              <a:spcBef>
                <a:spcPts val="400"/>
              </a:spcBef>
              <a:buSzPct val="75000"/>
              <a:buFont typeface="+mj-lt"/>
              <a:buAutoNum type="arabicPeriod"/>
              <a:defRPr sz="2700"/>
            </a:pPr>
            <a:r>
              <a:rPr lang="en-US" sz="1400" smtClean="0">
                <a:solidFill>
                  <a:schemeClr val="tx1"/>
                </a:solidFill>
              </a:rPr>
              <a:t>Open a different bank account</a:t>
            </a:r>
          </a:p>
          <a:p>
            <a:pPr marL="342900" indent="-342900">
              <a:spcBef>
                <a:spcPts val="400"/>
              </a:spcBef>
              <a:buSzPct val="75000"/>
              <a:buFont typeface="+mj-lt"/>
              <a:buAutoNum type="arabicPeriod"/>
              <a:defRPr sz="2700"/>
            </a:pPr>
            <a:r>
              <a:rPr lang="en-US" sz="1400" smtClean="0">
                <a:solidFill>
                  <a:schemeClr val="tx1"/>
                </a:solidFill>
              </a:rPr>
              <a:t>Bargain with yourself </a:t>
            </a:r>
          </a:p>
          <a:p>
            <a:pPr marL="342900" indent="-342900">
              <a:spcBef>
                <a:spcPts val="400"/>
              </a:spcBef>
              <a:buSzPct val="75000"/>
              <a:buFont typeface="+mj-lt"/>
              <a:buAutoNum type="arabicPeriod"/>
              <a:defRPr sz="2700"/>
            </a:pPr>
            <a:r>
              <a:rPr lang="en-US" sz="1400" smtClean="0">
                <a:solidFill>
                  <a:schemeClr val="tx1"/>
                </a:solidFill>
              </a:rPr>
              <a:t>Hold on to unexpected windfalls</a:t>
            </a:r>
          </a:p>
          <a:p>
            <a:pPr marL="342900" indent="-342900">
              <a:spcBef>
                <a:spcPts val="400"/>
              </a:spcBef>
              <a:buSzPct val="75000"/>
              <a:buFont typeface="+mj-lt"/>
              <a:buAutoNum type="arabicPeriod"/>
              <a:defRPr sz="2700"/>
            </a:pPr>
            <a:r>
              <a:rPr lang="en-US" sz="1400" smtClean="0">
                <a:solidFill>
                  <a:schemeClr val="tx1"/>
                </a:solidFill>
              </a:rPr>
              <a:t>Consider saving through your employer</a:t>
            </a:r>
          </a:p>
          <a:p>
            <a:endParaRPr lang="en-US" baseline="0" smtClean="0"/>
          </a:p>
          <a:p>
            <a:r>
              <a:rPr lang="en-US" sz="1400" b="1" smtClean="0">
                <a:solidFill>
                  <a:schemeClr val="tx1"/>
                </a:solidFill>
              </a:rPr>
              <a:t>REMEMBER:</a:t>
            </a:r>
            <a:r>
              <a:rPr lang="en-US" sz="1400" baseline="0" smtClean="0">
                <a:solidFill>
                  <a:schemeClr val="tx1"/>
                </a:solidFill>
              </a:rPr>
              <a:t>  </a:t>
            </a:r>
            <a:r>
              <a:rPr lang="en-US" sz="1400" b="0" smtClean="0">
                <a:solidFill>
                  <a:schemeClr val="tx1"/>
                </a:solidFill>
              </a:rPr>
              <a:t>If you are a recipient of Social Security benefits or Medicaid, you should always make sure to ask how much you can save without violating the conditions of your </a:t>
            </a:r>
            <a:r>
              <a:rPr lang="en-US" sz="1300" b="0" i="0" smtClean="0">
                <a:effectLst/>
                <a:latin typeface="+mn-lt"/>
                <a:ea typeface="+mn-ea"/>
                <a:cs typeface="+mn-cs"/>
                <a:sym typeface="Calibri"/>
              </a:rPr>
              <a:t>eligibility</a:t>
            </a:r>
            <a:r>
              <a:rPr lang="en-US" sz="1300" b="0" i="0" baseline="0" smtClean="0">
                <a:effectLst/>
                <a:latin typeface="+mn-lt"/>
                <a:ea typeface="+mn-ea"/>
                <a:cs typeface="+mn-cs"/>
                <a:sym typeface="Calibri"/>
              </a:rPr>
              <a:t> for the program that you’re under.</a:t>
            </a:r>
            <a:r>
              <a:rPr lang="en-US" sz="1400" b="0" smtClean="0">
                <a:solidFill>
                  <a:schemeClr val="tx1"/>
                </a:solidFill>
              </a:rPr>
              <a:t> </a:t>
            </a:r>
            <a:endParaRPr lang="en-US" b="0"/>
          </a:p>
        </p:txBody>
      </p:sp>
    </p:spTree>
    <p:extLst>
      <p:ext uri="{BB962C8B-B14F-4D97-AF65-F5344CB8AC3E}">
        <p14:creationId xmlns:p14="http://schemas.microsoft.com/office/powerpoint/2010/main" val="1080903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US" dirty="0" smtClean="0"/>
              <a:t>HERE’S ANOTHER SAVINGS</a:t>
            </a:r>
            <a:r>
              <a:rPr lang="en-US" baseline="0" dirty="0" smtClean="0"/>
              <a:t> </a:t>
            </a:r>
            <a:r>
              <a:rPr lang="en-US" dirty="0" smtClean="0"/>
              <a:t>TOOL CALL ABLE ACT.</a:t>
            </a:r>
          </a:p>
          <a:p>
            <a:pPr marL="285750" indent="-285750">
              <a:buFont typeface="Arial" charset="0"/>
              <a:buChar char="•"/>
            </a:pPr>
            <a:endParaRPr lang="en-US" dirty="0" smtClean="0"/>
          </a:p>
          <a:p>
            <a:pPr marL="285750" indent="-285750">
              <a:buFont typeface="Arial" charset="0"/>
              <a:buChar char="•"/>
            </a:pPr>
            <a:r>
              <a:rPr lang="en-US" dirty="0" smtClean="0"/>
              <a:t>ABLE Account was created out of the Achieving a Better Life Experience Act of 2014 so that Americans with disabilities and their families can build savings. </a:t>
            </a:r>
          </a:p>
          <a:p>
            <a:pPr marL="285750" indent="-285750">
              <a:buFont typeface="Arial" charset="0"/>
              <a:buChar char="•"/>
            </a:pPr>
            <a:endParaRPr lang="en-US" dirty="0" smtClean="0"/>
          </a:p>
          <a:p>
            <a:pPr marL="285750" indent="-285750">
              <a:buFont typeface="Arial" charset="0"/>
              <a:buChar char="•"/>
            </a:pPr>
            <a:r>
              <a:rPr lang="en-US" dirty="0" smtClean="0"/>
              <a:t>What’s great about</a:t>
            </a:r>
            <a:r>
              <a:rPr lang="en-US" baseline="0" dirty="0" smtClean="0"/>
              <a:t> this program</a:t>
            </a:r>
            <a:r>
              <a:rPr lang="en-US" dirty="0" smtClean="0"/>
              <a:t>; is that</a:t>
            </a:r>
            <a:r>
              <a:rPr lang="en-US" baseline="0" dirty="0" smtClean="0"/>
              <a:t> </a:t>
            </a:r>
            <a:r>
              <a:rPr lang="en-US" sz="1300" b="0" i="0" baseline="0" dirty="0" smtClean="0">
                <a:effectLst/>
                <a:latin typeface="+mn-lt"/>
                <a:ea typeface="+mn-ea"/>
                <a:cs typeface="+mn-cs"/>
                <a:sym typeface="Calibri"/>
              </a:rPr>
              <a:t>e</a:t>
            </a:r>
            <a:r>
              <a:rPr lang="en-US" sz="1300" b="0" i="0" dirty="0" smtClean="0">
                <a:effectLst/>
                <a:latin typeface="+mn-lt"/>
                <a:ea typeface="+mn-ea"/>
                <a:cs typeface="+mn-cs"/>
                <a:sym typeface="Calibri"/>
              </a:rPr>
              <a:t>arnings from this</a:t>
            </a:r>
            <a:r>
              <a:rPr lang="en-US" sz="1300" b="0" i="0" baseline="0" dirty="0" smtClean="0">
                <a:effectLst/>
                <a:latin typeface="+mn-lt"/>
                <a:ea typeface="+mn-ea"/>
                <a:cs typeface="+mn-cs"/>
                <a:sym typeface="Calibri"/>
              </a:rPr>
              <a:t> </a:t>
            </a:r>
            <a:r>
              <a:rPr lang="en-US" sz="1300" b="0" i="0" dirty="0" smtClean="0">
                <a:effectLst/>
                <a:latin typeface="+mn-lt"/>
                <a:ea typeface="+mn-ea"/>
                <a:cs typeface="+mn-cs"/>
                <a:sym typeface="Calibri"/>
              </a:rPr>
              <a:t>account will not be taxed, and will not be considered as income for (SSI), Medicaid, and other federal means-tested benefits. </a:t>
            </a:r>
          </a:p>
          <a:p>
            <a:pPr marL="285750" indent="-285750">
              <a:buFont typeface="Arial" charset="0"/>
              <a:buChar char="•"/>
            </a:pPr>
            <a:endParaRPr lang="en-US" sz="1300" b="0" i="0" dirty="0" smtClean="0">
              <a:effectLst/>
              <a:latin typeface="+mn-lt"/>
              <a:ea typeface="+mn-ea"/>
              <a:cs typeface="+mn-cs"/>
              <a:sym typeface="Calibri"/>
            </a:endParaRPr>
          </a:p>
          <a:p>
            <a:pPr marL="285750" indent="-285750">
              <a:buFont typeface="Arial" charset="0"/>
              <a:buChar char="•"/>
            </a:pPr>
            <a:r>
              <a:rPr lang="en-US" sz="1400" dirty="0" smtClean="0"/>
              <a:t>There</a:t>
            </a:r>
            <a:r>
              <a:rPr lang="en-US" sz="1400" baseline="0" dirty="0" smtClean="0"/>
              <a:t> is an a</a:t>
            </a:r>
            <a:r>
              <a:rPr lang="en-US" sz="1400" dirty="0" smtClean="0"/>
              <a:t>ge requirement: You must be or</a:t>
            </a:r>
            <a:r>
              <a:rPr lang="en-US" sz="1400" baseline="0" dirty="0" smtClean="0"/>
              <a:t> your child must be</a:t>
            </a:r>
            <a:r>
              <a:rPr lang="en-US" sz="1400" dirty="0" smtClean="0"/>
              <a:t> disabled before the age 26.</a:t>
            </a:r>
          </a:p>
          <a:p>
            <a:pPr marL="285750" indent="-285750">
              <a:buFont typeface="Arial" charset="0"/>
              <a:buChar char="•"/>
            </a:pPr>
            <a:endParaRPr lang="en-US" sz="1400" dirty="0" smtClean="0"/>
          </a:p>
          <a:p>
            <a:pPr marL="285750" indent="-285750">
              <a:buFont typeface="Arial" charset="0"/>
              <a:buChar char="•"/>
            </a:pPr>
            <a:r>
              <a:rPr lang="en-US" sz="1400" dirty="0" smtClean="0"/>
              <a:t>Total annual contributions may not exceed the federal gift tax contribution, which is currently $14,000 (this will periodically be adjusted for inflation).</a:t>
            </a:r>
          </a:p>
          <a:p>
            <a:pPr marL="285750" indent="-285750">
              <a:buFont typeface="Arial" charset="0"/>
              <a:buChar char="•"/>
            </a:pPr>
            <a:endParaRPr lang="en-US" sz="1400" b="0" i="0" dirty="0" smtClean="0">
              <a:effectLst/>
              <a:latin typeface="+mn-lt"/>
              <a:ea typeface="+mn-ea"/>
              <a:cs typeface="+mn-cs"/>
              <a:sym typeface="Calibri"/>
            </a:endParaRPr>
          </a:p>
          <a:p>
            <a:pPr marL="285750" marR="0" indent="-285750" defTabSz="914400" eaLnBrk="1" fontAlgn="auto" latinLnBrk="0" hangingPunct="1">
              <a:lnSpc>
                <a:spcPct val="100000"/>
              </a:lnSpc>
              <a:spcBef>
                <a:spcPts val="400"/>
              </a:spcBef>
              <a:spcAft>
                <a:spcPts val="0"/>
              </a:spcAft>
              <a:buClrTx/>
              <a:buSzTx/>
              <a:buFont typeface="Arial" charset="0"/>
              <a:buChar char="•"/>
              <a:tabLst/>
              <a:defRPr/>
            </a:pPr>
            <a:r>
              <a:rPr lang="en-US" sz="1400" b="1" dirty="0" smtClean="0"/>
              <a:t>Here’s a great resource:  </a:t>
            </a:r>
            <a:r>
              <a:rPr lang="en-US" sz="1400" b="0" i="1" u="sng" dirty="0" smtClean="0">
                <a:solidFill>
                  <a:srgbClr val="FF0000"/>
                </a:solidFill>
              </a:rPr>
              <a:t>The ABLE National Resource Center</a:t>
            </a:r>
            <a:r>
              <a:rPr lang="en-US" sz="1400" dirty="0" smtClean="0"/>
              <a:t> (ANRC); it’s a collaboration of supporters who share the goal of accelerating the design and availability of ABLE accounts for the benefit of individuals with disabilities and their families. </a:t>
            </a:r>
          </a:p>
          <a:p>
            <a:pPr marL="285750" indent="-285750">
              <a:buFont typeface="Arial" charset="0"/>
              <a:buChar char="•"/>
            </a:pPr>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endParaRPr lang="en-US" sz="1300" b="0" i="0" dirty="0" smtClean="0">
              <a:effectLst/>
              <a:latin typeface="+mn-lt"/>
              <a:ea typeface="+mn-ea"/>
              <a:cs typeface="+mn-cs"/>
              <a:sym typeface="Calibri"/>
            </a:endParaRPr>
          </a:p>
          <a:p>
            <a:endParaRPr lang="en-US" dirty="0"/>
          </a:p>
        </p:txBody>
      </p:sp>
    </p:spTree>
    <p:extLst>
      <p:ext uri="{BB962C8B-B14F-4D97-AF65-F5344CB8AC3E}">
        <p14:creationId xmlns:p14="http://schemas.microsoft.com/office/powerpoint/2010/main" val="565093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6075" marR="0" indent="-346075" defTabSz="914400" eaLnBrk="1" fontAlgn="auto" latinLnBrk="0" hangingPunct="1">
              <a:lnSpc>
                <a:spcPct val="100000"/>
              </a:lnSpc>
              <a:spcBef>
                <a:spcPts val="400"/>
              </a:spcBef>
              <a:spcAft>
                <a:spcPts val="0"/>
              </a:spcAft>
              <a:buClrTx/>
              <a:buSzTx/>
              <a:buFont typeface="Arial" charset="0"/>
              <a:buChar char="•"/>
              <a:tabLst/>
              <a:defRPr sz="3300"/>
            </a:pPr>
            <a:r>
              <a:rPr lang="en-US" sz="1400" smtClean="0"/>
              <a:t>You can open an ABLE account, no matter where you live.</a:t>
            </a:r>
          </a:p>
          <a:p>
            <a:pPr marL="346075" indent="-346075">
              <a:lnSpc>
                <a:spcPct val="100000"/>
              </a:lnSpc>
              <a:buFont typeface="Arial" charset="0"/>
              <a:buChar char="•"/>
              <a:defRPr sz="3300"/>
            </a:pPr>
            <a:endParaRPr lang="en-US" sz="1400" smtClean="0"/>
          </a:p>
          <a:p>
            <a:pPr marL="346075" indent="-346075">
              <a:lnSpc>
                <a:spcPct val="100000"/>
              </a:lnSpc>
              <a:buFont typeface="Arial" charset="0"/>
              <a:buChar char="•"/>
              <a:defRPr sz="3300"/>
            </a:pPr>
            <a:r>
              <a:rPr lang="en-US" sz="1400" smtClean="0"/>
              <a:t>Total annual contributions may not exceed the federal gift tax contribution, which is currently $14,000 (this will periodically be adjusted for inflation).</a:t>
            </a:r>
          </a:p>
          <a:p>
            <a:pPr marL="346075" indent="-346075">
              <a:lnSpc>
                <a:spcPct val="100000"/>
              </a:lnSpc>
              <a:buFont typeface="Arial" charset="0"/>
              <a:buChar char="•"/>
              <a:defRPr sz="3300"/>
            </a:pPr>
            <a:endParaRPr lang="en-US" sz="1400" smtClean="0"/>
          </a:p>
          <a:p>
            <a:pPr marL="346075" indent="-346075">
              <a:lnSpc>
                <a:spcPct val="100000"/>
              </a:lnSpc>
              <a:buFont typeface="Arial" charset="0"/>
              <a:buChar char="•"/>
              <a:defRPr sz="3300"/>
            </a:pPr>
            <a:r>
              <a:rPr lang="en-US" sz="1400" smtClean="0"/>
              <a:t>Not being provided through most banks.</a:t>
            </a:r>
          </a:p>
          <a:p>
            <a:pPr marL="346075" indent="-346075">
              <a:lnSpc>
                <a:spcPct val="100000"/>
              </a:lnSpc>
              <a:buFont typeface="Arial" charset="0"/>
              <a:buChar char="•"/>
              <a:defRPr sz="3300"/>
            </a:pPr>
            <a:endParaRPr lang="en-US" sz="1400" smtClean="0"/>
          </a:p>
          <a:p>
            <a:pPr marL="346075" indent="-346075">
              <a:lnSpc>
                <a:spcPct val="100000"/>
              </a:lnSpc>
              <a:buFont typeface="Arial" charset="0"/>
              <a:buChar char="•"/>
              <a:defRPr sz="3300"/>
            </a:pPr>
            <a:r>
              <a:rPr lang="en-US" sz="1400" smtClean="0"/>
              <a:t>This type of account</a:t>
            </a:r>
            <a:r>
              <a:rPr lang="en-US" sz="1400" baseline="0" smtClean="0"/>
              <a:t> is tied to the stock market and other systems.</a:t>
            </a:r>
            <a:endParaRPr lang="en-US" smtClean="0"/>
          </a:p>
          <a:p>
            <a:pPr marL="285750" indent="-285750">
              <a:buFont typeface="Arial" charset="0"/>
              <a:buChar char="•"/>
            </a:pPr>
            <a:endParaRPr lang="en-US" smtClean="0"/>
          </a:p>
          <a:p>
            <a:pPr marL="285750" indent="-285750">
              <a:buFont typeface="Arial" charset="0"/>
              <a:buChar char="•"/>
            </a:pPr>
            <a:r>
              <a:rPr lang="en-US" smtClean="0"/>
              <a:t> </a:t>
            </a:r>
            <a:r>
              <a:rPr lang="en-US" baseline="0" smtClean="0"/>
              <a:t> </a:t>
            </a:r>
            <a:r>
              <a:rPr lang="en-US" smtClean="0"/>
              <a:t>Not all Americans with a disability are eligible for ABLE accounts.</a:t>
            </a:r>
          </a:p>
          <a:p>
            <a:pPr marL="285750" indent="-285750">
              <a:buFont typeface="Arial" charset="0"/>
              <a:buChar char="•"/>
            </a:pPr>
            <a:endParaRPr lang="en-US" smtClean="0"/>
          </a:p>
          <a:p>
            <a:pPr marL="285750" indent="-285750">
              <a:buFont typeface="Arial" charset="0"/>
              <a:buChar char="•"/>
            </a:pPr>
            <a:r>
              <a:rPr lang="en-US" smtClean="0"/>
              <a:t>  Anyone can contribute to an ABLE account, but there are financial limits.</a:t>
            </a:r>
            <a:endParaRPr lang="en-US"/>
          </a:p>
        </p:txBody>
      </p:sp>
    </p:spTree>
    <p:extLst>
      <p:ext uri="{BB962C8B-B14F-4D97-AF65-F5344CB8AC3E}">
        <p14:creationId xmlns:p14="http://schemas.microsoft.com/office/powerpoint/2010/main" val="1926782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an activity</a:t>
            </a:r>
            <a:r>
              <a:rPr lang="en-US" dirty="0" smtClean="0">
                <a:sym typeface="Wingdings"/>
              </a:rPr>
              <a:t></a:t>
            </a:r>
            <a:endParaRPr lang="en-US" dirty="0"/>
          </a:p>
        </p:txBody>
      </p:sp>
    </p:spTree>
    <p:extLst>
      <p:ext uri="{BB962C8B-B14F-4D97-AF65-F5344CB8AC3E}">
        <p14:creationId xmlns:p14="http://schemas.microsoft.com/office/powerpoint/2010/main" val="1770238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dirty="0" smtClean="0"/>
              <a:t>If you are having a difficult time managing your money despite efforts to track and regulate your spending, you may want to ASK FOR HELP.  </a:t>
            </a:r>
          </a:p>
          <a:p>
            <a:pPr marL="0" marR="0" indent="0" defTabSz="914400" eaLnBrk="1" fontAlgn="auto" latinLnBrk="0" hangingPunct="1">
              <a:lnSpc>
                <a:spcPct val="100000"/>
              </a:lnSpc>
              <a:spcBef>
                <a:spcPts val="400"/>
              </a:spcBef>
              <a:spcAft>
                <a:spcPts val="0"/>
              </a:spcAft>
              <a:buClrTx/>
              <a:buSzTx/>
              <a:buFontTx/>
              <a:buNone/>
              <a:tabLst/>
              <a:defRPr/>
            </a:pPr>
            <a:endParaRPr lang="en-US" dirty="0" smtClean="0"/>
          </a:p>
          <a:p>
            <a:pPr marL="0" marR="0" indent="0" defTabSz="914400" eaLnBrk="1" fontAlgn="auto" latinLnBrk="0" hangingPunct="1">
              <a:lnSpc>
                <a:spcPct val="100000"/>
              </a:lnSpc>
              <a:spcBef>
                <a:spcPts val="400"/>
              </a:spcBef>
              <a:spcAft>
                <a:spcPts val="0"/>
              </a:spcAft>
              <a:buClrTx/>
              <a:buSzTx/>
              <a:buFontTx/>
              <a:buNone/>
              <a:tabLst/>
              <a:defRPr/>
            </a:pPr>
            <a:r>
              <a:rPr lang="en-US" dirty="0" smtClean="0"/>
              <a:t>Consider asking a trusted family member, friend or professional to assist you with your finances.</a:t>
            </a:r>
          </a:p>
          <a:p>
            <a:pPr marL="0" marR="0" indent="0" defTabSz="914400" eaLnBrk="1" fontAlgn="auto" latinLnBrk="0" hangingPunct="1">
              <a:lnSpc>
                <a:spcPct val="100000"/>
              </a:lnSpc>
              <a:spcBef>
                <a:spcPts val="400"/>
              </a:spcBef>
              <a:spcAft>
                <a:spcPts val="0"/>
              </a:spcAft>
              <a:buClrTx/>
              <a:buSzTx/>
              <a:buFontTx/>
              <a:buNone/>
              <a:tabLst/>
              <a:defRPr/>
            </a:pPr>
            <a:endParaRPr lang="en-US" dirty="0" smtClean="0"/>
          </a:p>
          <a:p>
            <a:pPr marL="0" marR="0" indent="0" defTabSz="914400" eaLnBrk="1" fontAlgn="auto" latinLnBrk="0" hangingPunct="1">
              <a:lnSpc>
                <a:spcPct val="100000"/>
              </a:lnSpc>
              <a:spcBef>
                <a:spcPts val="400"/>
              </a:spcBef>
              <a:spcAft>
                <a:spcPts val="0"/>
              </a:spcAft>
              <a:buClrTx/>
              <a:buSzTx/>
              <a:buFontTx/>
              <a:buNone/>
              <a:tabLst/>
              <a:defRPr/>
            </a:pPr>
            <a:r>
              <a:rPr lang="en-US" dirty="0" smtClean="0"/>
              <a:t>There are several ways you can do this,</a:t>
            </a:r>
            <a:r>
              <a:rPr lang="en-US" baseline="0" dirty="0" smtClean="0"/>
              <a:t> but be careful.  It should be someone you trust.</a:t>
            </a:r>
            <a:endParaRPr lang="en-US" dirty="0" smtClean="0"/>
          </a:p>
          <a:p>
            <a:endParaRPr lang="en-US" dirty="0"/>
          </a:p>
        </p:txBody>
      </p:sp>
    </p:spTree>
    <p:extLst>
      <p:ext uri="{BB962C8B-B14F-4D97-AF65-F5344CB8AC3E}">
        <p14:creationId xmlns:p14="http://schemas.microsoft.com/office/powerpoint/2010/main" val="58194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z="1300" smtClean="0"/>
              <a:t>As part of our ongoing commitment, Freddie Mac has</a:t>
            </a:r>
            <a:r>
              <a:rPr lang="en-US" sz="1300" baseline="0" smtClean="0"/>
              <a:t> </a:t>
            </a:r>
            <a:r>
              <a:rPr lang="en-US" sz="1300" smtClean="0"/>
              <a:t>developed CreditSmart, a multilingual financial education curriculum and consumer outreach initiative designed to help consumers build a better credit presence, make sound financial decisions and understand the steps to homeownership.</a:t>
            </a:r>
          </a:p>
          <a:p>
            <a:pPr marL="0" marR="0" indent="0" defTabSz="914400" eaLnBrk="1" fontAlgn="auto" latinLnBrk="0" hangingPunct="1">
              <a:lnSpc>
                <a:spcPct val="100000"/>
              </a:lnSpc>
              <a:spcBef>
                <a:spcPts val="400"/>
              </a:spcBef>
              <a:spcAft>
                <a:spcPts val="0"/>
              </a:spcAft>
              <a:buClrTx/>
              <a:buSzTx/>
              <a:buFontTx/>
              <a:buNone/>
              <a:tabLst/>
              <a:defRPr/>
            </a:pPr>
            <a:endParaRPr lang="en-US" sz="1300" smtClean="0"/>
          </a:p>
          <a:p>
            <a:pPr marL="0" marR="0" indent="0" defTabSz="914400" eaLnBrk="1" fontAlgn="auto" latinLnBrk="0" hangingPunct="1">
              <a:lnSpc>
                <a:spcPct val="100000"/>
              </a:lnSpc>
              <a:spcBef>
                <a:spcPts val="400"/>
              </a:spcBef>
              <a:spcAft>
                <a:spcPts val="0"/>
              </a:spcAft>
              <a:buClrTx/>
              <a:buSzTx/>
              <a:buFontTx/>
              <a:buNone/>
              <a:tabLst/>
              <a:defRPr/>
            </a:pPr>
            <a:r>
              <a:rPr lang="en-US" sz="1300" smtClean="0"/>
              <a:t>At</a:t>
            </a:r>
            <a:r>
              <a:rPr lang="en-US" sz="1300" baseline="0" smtClean="0"/>
              <a:t> this point I’ll turn the presentation over to o</a:t>
            </a:r>
            <a:r>
              <a:rPr lang="en-US" sz="1300" smtClean="0"/>
              <a:t>ur presenter</a:t>
            </a:r>
            <a:r>
              <a:rPr lang="en-US" sz="1300" baseline="0" smtClean="0"/>
              <a:t> Cora Fulmore.</a:t>
            </a:r>
            <a:endParaRPr lang="en-US"/>
          </a:p>
        </p:txBody>
      </p:sp>
    </p:spTree>
    <p:extLst>
      <p:ext uri="{BB962C8B-B14F-4D97-AF65-F5344CB8AC3E}">
        <p14:creationId xmlns:p14="http://schemas.microsoft.com/office/powerpoint/2010/main" val="2005274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b="1" dirty="0" smtClean="0"/>
              <a:t>THERE ARE SEVERAL WAYS TO DO</a:t>
            </a:r>
            <a:r>
              <a:rPr lang="en-US" b="1" baseline="0" dirty="0" smtClean="0"/>
              <a:t> THIS:</a:t>
            </a:r>
          </a:p>
          <a:p>
            <a:pPr marL="0" marR="0" indent="0" defTabSz="914400" eaLnBrk="1" fontAlgn="auto" latinLnBrk="0" hangingPunct="1">
              <a:lnSpc>
                <a:spcPct val="100000"/>
              </a:lnSpc>
              <a:spcBef>
                <a:spcPts val="400"/>
              </a:spcBef>
              <a:spcAft>
                <a:spcPts val="0"/>
              </a:spcAft>
              <a:buClrTx/>
              <a:buSzTx/>
              <a:buFontTx/>
              <a:buNone/>
              <a:tabLst/>
              <a:defRPr/>
            </a:pPr>
            <a:endParaRPr lang="en-US" b="1" baseline="0" dirty="0" smtClean="0"/>
          </a:p>
          <a:p>
            <a:pPr marL="0" marR="0" indent="0" defTabSz="914400" eaLnBrk="1" fontAlgn="auto" latinLnBrk="0" hangingPunct="1">
              <a:lnSpc>
                <a:spcPct val="100000"/>
              </a:lnSpc>
              <a:spcBef>
                <a:spcPts val="400"/>
              </a:spcBef>
              <a:spcAft>
                <a:spcPts val="0"/>
              </a:spcAft>
              <a:buClrTx/>
              <a:buSzTx/>
              <a:buFontTx/>
              <a:buNone/>
              <a:tabLst/>
              <a:defRPr/>
            </a:pPr>
            <a:r>
              <a:rPr lang="en-US" b="1" dirty="0" smtClean="0"/>
              <a:t>Informal mentoring</a:t>
            </a:r>
          </a:p>
          <a:p>
            <a:pPr marL="0" marR="0" indent="0" defTabSz="914400" eaLnBrk="1" fontAlgn="auto" latinLnBrk="0" hangingPunct="1">
              <a:lnSpc>
                <a:spcPct val="100000"/>
              </a:lnSpc>
              <a:spcBef>
                <a:spcPts val="400"/>
              </a:spcBef>
              <a:spcAft>
                <a:spcPts val="0"/>
              </a:spcAft>
              <a:buClrTx/>
              <a:buSzTx/>
              <a:buFontTx/>
              <a:buNone/>
              <a:tabLst/>
              <a:defRPr/>
            </a:pPr>
            <a:endParaRPr lang="en-US" b="1" dirty="0" smtClean="0"/>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t>Friends, family</a:t>
            </a:r>
            <a:r>
              <a:rPr lang="en-US" b="0" strike="sngStrike" dirty="0" smtClean="0">
                <a:solidFill>
                  <a:srgbClr val="FF0000"/>
                </a:solidFill>
              </a:rPr>
              <a:t>,</a:t>
            </a:r>
            <a:r>
              <a:rPr lang="en-US" b="0" dirty="0" smtClean="0"/>
              <a:t> and volunteers can help you manage your finances. </a:t>
            </a:r>
          </a:p>
          <a:p>
            <a:pPr marL="0" marR="0" indent="0" defTabSz="914400" eaLnBrk="1" fontAlgn="auto" latinLnBrk="0" hangingPunct="1">
              <a:lnSpc>
                <a:spcPct val="100000"/>
              </a:lnSpc>
              <a:spcBef>
                <a:spcPts val="400"/>
              </a:spcBef>
              <a:spcAft>
                <a:spcPts val="0"/>
              </a:spcAft>
              <a:buClrTx/>
              <a:buSzTx/>
              <a:buFontTx/>
              <a:buNone/>
              <a:tabLst/>
              <a:defRPr/>
            </a:pPr>
            <a:endParaRPr lang="en-US" b="0" dirty="0" smtClean="0"/>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t>Schedule monthly</a:t>
            </a:r>
            <a:r>
              <a:rPr lang="en-US" b="0" baseline="0" dirty="0" smtClean="0"/>
              <a:t> </a:t>
            </a:r>
            <a:r>
              <a:rPr lang="en-US" b="0" dirty="0" smtClean="0"/>
              <a:t>meetings to have someone go over your finances with you to see if you are on target with your finances.</a:t>
            </a:r>
            <a:endParaRPr lang="en-US" dirty="0"/>
          </a:p>
        </p:txBody>
      </p:sp>
    </p:spTree>
    <p:extLst>
      <p:ext uri="{BB962C8B-B14F-4D97-AF65-F5344CB8AC3E}">
        <p14:creationId xmlns:p14="http://schemas.microsoft.com/office/powerpoint/2010/main" val="246397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Mentoring programs </a:t>
            </a:r>
          </a:p>
          <a:p>
            <a:endParaRPr lang="en-US" b="1" dirty="0" smtClean="0"/>
          </a:p>
          <a:p>
            <a:r>
              <a:rPr lang="en-US" b="0" dirty="0" smtClean="0"/>
              <a:t>One of the easiest ways to get help with your finances is to join a mentoring or financial assistance program. </a:t>
            </a:r>
          </a:p>
          <a:p>
            <a:endParaRPr lang="en-US" b="0" dirty="0" smtClean="0"/>
          </a:p>
          <a:p>
            <a:r>
              <a:rPr lang="en-US" b="0" dirty="0" smtClean="0"/>
              <a:t>If you are part of a financial institution, there may be advisors on staff who can help you. </a:t>
            </a:r>
          </a:p>
          <a:p>
            <a:endParaRPr lang="en-US" b="0" dirty="0" smtClean="0"/>
          </a:p>
          <a:p>
            <a:r>
              <a:rPr lang="en-US" b="0" dirty="0" smtClean="0"/>
              <a:t>Local nonprofits might also offer training.</a:t>
            </a:r>
            <a:endParaRPr lang="en-US" dirty="0"/>
          </a:p>
        </p:txBody>
      </p:sp>
    </p:spTree>
    <p:extLst>
      <p:ext uri="{BB962C8B-B14F-4D97-AF65-F5344CB8AC3E}">
        <p14:creationId xmlns:p14="http://schemas.microsoft.com/office/powerpoint/2010/main" val="1415911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b="1" dirty="0" smtClean="0">
                <a:solidFill>
                  <a:schemeClr val="tx1"/>
                </a:solidFill>
              </a:rPr>
              <a:t>Power of Attorney</a:t>
            </a:r>
          </a:p>
          <a:p>
            <a:pPr marL="0" marR="0" indent="0" defTabSz="914400" eaLnBrk="1" fontAlgn="auto" latinLnBrk="0" hangingPunct="1">
              <a:lnSpc>
                <a:spcPct val="100000"/>
              </a:lnSpc>
              <a:spcBef>
                <a:spcPts val="400"/>
              </a:spcBef>
              <a:spcAft>
                <a:spcPts val="0"/>
              </a:spcAft>
              <a:buClrTx/>
              <a:buSzTx/>
              <a:buFontTx/>
              <a:buNone/>
              <a:tabLst/>
              <a:defRPr/>
            </a:pPr>
            <a:endParaRPr lang="en-US" b="1" dirty="0" smtClean="0">
              <a:solidFill>
                <a:schemeClr val="tx1"/>
              </a:solidFill>
            </a:endParaRPr>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solidFill>
                  <a:schemeClr val="tx1"/>
                </a:solidFill>
              </a:rPr>
              <a:t>If</a:t>
            </a:r>
            <a:r>
              <a:rPr lang="en-US" strike="sngStrike" dirty="0" smtClean="0">
                <a:solidFill>
                  <a:schemeClr val="tx1"/>
                </a:solidFill>
              </a:rPr>
              <a:t> </a:t>
            </a:r>
            <a:r>
              <a:rPr lang="en-US" b="0" dirty="0" smtClean="0">
                <a:solidFill>
                  <a:schemeClr val="tx1"/>
                </a:solidFill>
              </a:rPr>
              <a:t>you are unable to manage your</a:t>
            </a:r>
            <a:r>
              <a:rPr lang="en-US" strike="sngStrike" dirty="0" smtClean="0">
                <a:solidFill>
                  <a:schemeClr val="tx1"/>
                </a:solidFill>
              </a:rPr>
              <a:t> </a:t>
            </a:r>
            <a:r>
              <a:rPr lang="en-US" b="0" dirty="0" smtClean="0">
                <a:solidFill>
                  <a:schemeClr val="tx1"/>
                </a:solidFill>
              </a:rPr>
              <a:t>affairs </a:t>
            </a:r>
            <a:r>
              <a:rPr lang="en-US" dirty="0" smtClean="0">
                <a:solidFill>
                  <a:schemeClr val="tx1"/>
                </a:solidFill>
              </a:rPr>
              <a:t>because of your condition</a:t>
            </a:r>
            <a:r>
              <a:rPr lang="en-US" b="0" dirty="0" smtClean="0">
                <a:solidFill>
                  <a:schemeClr val="tx1"/>
                </a:solidFill>
              </a:rPr>
              <a:t>, you can a power of attorney.</a:t>
            </a:r>
          </a:p>
          <a:p>
            <a:pPr marL="0" marR="0" indent="0" defTabSz="914400" eaLnBrk="1" fontAlgn="auto" latinLnBrk="0" hangingPunct="1">
              <a:lnSpc>
                <a:spcPct val="100000"/>
              </a:lnSpc>
              <a:spcBef>
                <a:spcPts val="400"/>
              </a:spcBef>
              <a:spcAft>
                <a:spcPts val="0"/>
              </a:spcAft>
              <a:buClrTx/>
              <a:buSzTx/>
              <a:buFontTx/>
              <a:buNone/>
              <a:tabLst/>
              <a:defRPr/>
            </a:pPr>
            <a:endParaRPr lang="en-US" b="0" dirty="0" smtClean="0">
              <a:solidFill>
                <a:schemeClr val="tx1"/>
              </a:solidFill>
            </a:endParaRPr>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solidFill>
                  <a:schemeClr val="tx1"/>
                </a:solidFill>
              </a:rPr>
              <a:t>This person would have the ability to exercise some or all of your actions in your name, including financial action.</a:t>
            </a:r>
            <a:r>
              <a:rPr lang="en-US" b="0" baseline="0" dirty="0" smtClean="0">
                <a:solidFill>
                  <a:schemeClr val="tx1"/>
                </a:solidFill>
              </a:rPr>
              <a:t> </a:t>
            </a:r>
          </a:p>
          <a:p>
            <a:pPr marL="0" marR="0" indent="0" defTabSz="914400" eaLnBrk="1" fontAlgn="auto" latinLnBrk="0" hangingPunct="1">
              <a:lnSpc>
                <a:spcPct val="100000"/>
              </a:lnSpc>
              <a:spcBef>
                <a:spcPts val="400"/>
              </a:spcBef>
              <a:spcAft>
                <a:spcPts val="0"/>
              </a:spcAft>
              <a:buClrTx/>
              <a:buSzTx/>
              <a:buFontTx/>
              <a:buNone/>
              <a:tabLst/>
              <a:defRPr/>
            </a:pPr>
            <a:endParaRPr lang="en-US" b="0" dirty="0" smtClean="0">
              <a:solidFill>
                <a:schemeClr val="tx1"/>
              </a:solidFill>
            </a:endParaRPr>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solidFill>
                  <a:schemeClr val="tx1"/>
                </a:solidFill>
              </a:rPr>
              <a:t>A power of attorney is a legal document and needs to be notarized. </a:t>
            </a:r>
          </a:p>
          <a:p>
            <a:pPr marL="0" marR="0" indent="0" defTabSz="914400" eaLnBrk="1" fontAlgn="auto" latinLnBrk="0" hangingPunct="1">
              <a:lnSpc>
                <a:spcPct val="100000"/>
              </a:lnSpc>
              <a:spcBef>
                <a:spcPts val="400"/>
              </a:spcBef>
              <a:spcAft>
                <a:spcPts val="0"/>
              </a:spcAft>
              <a:buClrTx/>
              <a:buSzTx/>
              <a:buFontTx/>
              <a:buNone/>
              <a:tabLst/>
              <a:defRPr/>
            </a:pPr>
            <a:endParaRPr lang="en-US" b="0" dirty="0" smtClean="0">
              <a:solidFill>
                <a:schemeClr val="tx1"/>
              </a:solidFill>
            </a:endParaRPr>
          </a:p>
          <a:p>
            <a:pPr marL="0" marR="0" indent="0" defTabSz="914400" eaLnBrk="1" fontAlgn="auto" latinLnBrk="0" hangingPunct="1">
              <a:lnSpc>
                <a:spcPct val="100000"/>
              </a:lnSpc>
              <a:spcBef>
                <a:spcPts val="400"/>
              </a:spcBef>
              <a:spcAft>
                <a:spcPts val="0"/>
              </a:spcAft>
              <a:buClrTx/>
              <a:buSzTx/>
              <a:buFontTx/>
              <a:buNone/>
              <a:tabLst/>
              <a:defRPr/>
            </a:pPr>
            <a:r>
              <a:rPr lang="en-US" b="0" dirty="0" smtClean="0">
                <a:solidFill>
                  <a:schemeClr val="tx1"/>
                </a:solidFill>
              </a:rPr>
              <a:t>A more </a:t>
            </a:r>
            <a:r>
              <a:rPr lang="en-US" b="1" i="1" u="sng" dirty="0" smtClean="0">
                <a:solidFill>
                  <a:schemeClr val="tx1"/>
                </a:solidFill>
              </a:rPr>
              <a:t>specific and limited </a:t>
            </a:r>
            <a:r>
              <a:rPr lang="en-US" b="0" dirty="0" smtClean="0">
                <a:solidFill>
                  <a:schemeClr val="tx1"/>
                </a:solidFill>
              </a:rPr>
              <a:t>a power of attorney is, the best.  </a:t>
            </a:r>
          </a:p>
          <a:p>
            <a:endParaRPr lang="en-US" dirty="0"/>
          </a:p>
        </p:txBody>
      </p:sp>
    </p:spTree>
    <p:extLst>
      <p:ext uri="{BB962C8B-B14F-4D97-AF65-F5344CB8AC3E}">
        <p14:creationId xmlns:p14="http://schemas.microsoft.com/office/powerpoint/2010/main" val="2113587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SzTx/>
              <a:buNone/>
              <a:defRPr sz="2800" b="1"/>
            </a:pPr>
            <a:r>
              <a:rPr lang="en-US" dirty="0" smtClean="0"/>
              <a:t>Representative Payee</a:t>
            </a:r>
          </a:p>
          <a:p>
            <a:pPr marL="0" indent="0">
              <a:lnSpc>
                <a:spcPct val="100000"/>
              </a:lnSpc>
              <a:buSzTx/>
              <a:buNone/>
              <a:defRPr sz="2800" b="1"/>
            </a:pPr>
            <a:endParaRPr lang="en-US" b="0" dirty="0" smtClean="0"/>
          </a:p>
          <a:p>
            <a:pPr marL="0" indent="0">
              <a:lnSpc>
                <a:spcPct val="100000"/>
              </a:lnSpc>
              <a:buSzTx/>
              <a:buNone/>
              <a:defRPr sz="2800" b="1"/>
            </a:pPr>
            <a:r>
              <a:rPr lang="en-US" b="0" dirty="0" smtClean="0"/>
              <a:t>If you are receiving disability income from the Social Security Administration and you are a minor or cannot manage your money, you may be assigned a representative payee. </a:t>
            </a:r>
          </a:p>
          <a:p>
            <a:pPr>
              <a:lnSpc>
                <a:spcPct val="100000"/>
              </a:lnSpc>
              <a:buSzTx/>
              <a:defRPr sz="2800" b="1"/>
            </a:pPr>
            <a:endParaRPr lang="en-US" b="0" dirty="0" smtClean="0"/>
          </a:p>
          <a:p>
            <a:pPr>
              <a:lnSpc>
                <a:spcPct val="100000"/>
              </a:lnSpc>
              <a:buSzTx/>
              <a:defRPr sz="2800" b="1"/>
            </a:pPr>
            <a:r>
              <a:rPr lang="en-US" b="0" dirty="0" smtClean="0"/>
              <a:t>The representative payee, which could be a person or an organization, will receive your check and spend it on your behalf. </a:t>
            </a:r>
          </a:p>
          <a:p>
            <a:pPr>
              <a:lnSpc>
                <a:spcPct val="100000"/>
              </a:lnSpc>
              <a:buSzTx/>
              <a:defRPr sz="2800" b="1"/>
            </a:pPr>
            <a:endParaRPr lang="en-US" b="0" dirty="0" smtClean="0"/>
          </a:p>
          <a:p>
            <a:pPr>
              <a:lnSpc>
                <a:spcPct val="100000"/>
              </a:lnSpc>
              <a:buSzTx/>
              <a:defRPr sz="2800" b="1"/>
            </a:pPr>
            <a:r>
              <a:rPr lang="en-US" b="0" dirty="0" smtClean="0"/>
              <a:t>The payee must spend the money for your benefit, save any unspent money for you</a:t>
            </a:r>
            <a:r>
              <a:rPr lang="en-US" b="0" strike="sngStrike" dirty="0" smtClean="0">
                <a:solidFill>
                  <a:srgbClr val="FF0000"/>
                </a:solidFill>
              </a:rPr>
              <a:t>,</a:t>
            </a:r>
            <a:r>
              <a:rPr lang="en-US" b="0" dirty="0" smtClean="0"/>
              <a:t> and make reports to the Social Security Administration. </a:t>
            </a:r>
          </a:p>
          <a:p>
            <a:pPr>
              <a:lnSpc>
                <a:spcPct val="100000"/>
              </a:lnSpc>
              <a:buSzTx/>
              <a:defRPr sz="2800" b="1"/>
            </a:pPr>
            <a:endParaRPr lang="en-US" b="0" dirty="0" smtClean="0"/>
          </a:p>
          <a:p>
            <a:pPr>
              <a:lnSpc>
                <a:spcPct val="100000"/>
              </a:lnSpc>
              <a:buSzTx/>
              <a:defRPr sz="2800" b="1"/>
            </a:pPr>
            <a:r>
              <a:rPr lang="en-US" b="0" dirty="0" smtClean="0"/>
              <a:t>Unless they have been appointed as your guardian, the representative payee does not have a power of attorney to conduct legal transactions for you. </a:t>
            </a:r>
          </a:p>
          <a:p>
            <a:pPr>
              <a:lnSpc>
                <a:spcPct val="100000"/>
              </a:lnSpc>
              <a:buSzTx/>
              <a:defRPr sz="2800" b="1"/>
            </a:pPr>
            <a:endParaRPr lang="en-US" b="0" dirty="0" smtClean="0"/>
          </a:p>
          <a:p>
            <a:pPr>
              <a:lnSpc>
                <a:spcPct val="100000"/>
              </a:lnSpc>
              <a:buSzTx/>
              <a:defRPr sz="2800" b="1"/>
            </a:pPr>
            <a:r>
              <a:rPr lang="en-US" b="0" dirty="0" smtClean="0"/>
              <a:t>You can read more about rep payees at </a:t>
            </a:r>
            <a:r>
              <a:rPr lang="en-US" b="0" u="sng" dirty="0" smtClean="0">
                <a:solidFill>
                  <a:srgbClr val="0563C1"/>
                </a:solidFill>
                <a:uFill>
                  <a:solidFill>
                    <a:srgbClr val="0563C1"/>
                  </a:solidFill>
                </a:uFill>
                <a:hlinkClick r:id="rId3"/>
              </a:rPr>
              <a:t>http://www.ssa.gov/payee/faqrep.htm</a:t>
            </a:r>
            <a:r>
              <a:rPr lang="en-US" b="0" dirty="0" smtClean="0"/>
              <a:t>.</a:t>
            </a:r>
          </a:p>
          <a:p>
            <a:pPr>
              <a:lnSpc>
                <a:spcPct val="100000"/>
              </a:lnSpc>
              <a:buSzTx/>
              <a:defRPr sz="2800" b="1"/>
            </a:pPr>
            <a:endParaRPr lang="en-US" b="0" dirty="0" smtClean="0"/>
          </a:p>
          <a:p>
            <a:pPr>
              <a:lnSpc>
                <a:spcPct val="100000"/>
              </a:lnSpc>
              <a:buSzTx/>
              <a:defRPr sz="2800" b="1"/>
            </a:pPr>
            <a:r>
              <a:rPr lang="en-US" b="0" dirty="0" smtClean="0"/>
              <a:t>I’ve also provided you with a really good document </a:t>
            </a:r>
            <a:r>
              <a:rPr lang="en-US" b="0" smtClean="0"/>
              <a:t>for additional information.</a:t>
            </a:r>
            <a:endParaRPr lang="en-US" b="0" dirty="0" smtClean="0"/>
          </a:p>
          <a:p>
            <a:endParaRPr lang="en-US" dirty="0"/>
          </a:p>
        </p:txBody>
      </p:sp>
    </p:spTree>
    <p:extLst>
      <p:ext uri="{BB962C8B-B14F-4D97-AF65-F5344CB8AC3E}">
        <p14:creationId xmlns:p14="http://schemas.microsoft.com/office/powerpoint/2010/main" val="1922063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CAUTION, CAUTION, CAUTION</a:t>
            </a:r>
          </a:p>
          <a:p>
            <a:endParaRPr lang="en-US" b="1" smtClean="0"/>
          </a:p>
          <a:p>
            <a:pPr marL="352425" indent="-339725">
              <a:lnSpc>
                <a:spcPct val="100000"/>
              </a:lnSpc>
              <a:spcBef>
                <a:spcPts val="0"/>
              </a:spcBef>
              <a:defRPr sz="2500">
                <a:solidFill>
                  <a:srgbClr val="0D0D0D"/>
                </a:solidFill>
              </a:defRPr>
            </a:pPr>
            <a:r>
              <a:rPr lang="en-US" smtClean="0"/>
              <a:t>Always enter any relationship with extreme caution. </a:t>
            </a:r>
          </a:p>
          <a:p>
            <a:pPr marL="352425" indent="-339725">
              <a:lnSpc>
                <a:spcPct val="100000"/>
              </a:lnSpc>
              <a:spcBef>
                <a:spcPts val="0"/>
              </a:spcBef>
              <a:defRPr sz="2500">
                <a:solidFill>
                  <a:srgbClr val="0D0D0D"/>
                </a:solidFill>
              </a:defRPr>
            </a:pPr>
            <a:endParaRPr lang="en-US" smtClean="0"/>
          </a:p>
          <a:p>
            <a:pPr marL="12700" indent="0">
              <a:lnSpc>
                <a:spcPct val="100000"/>
              </a:lnSpc>
              <a:spcBef>
                <a:spcPts val="0"/>
              </a:spcBef>
              <a:buFont typeface="Arial" charset="0"/>
              <a:buNone/>
              <a:defRPr sz="2500">
                <a:solidFill>
                  <a:srgbClr val="0D0D0D"/>
                </a:solidFill>
              </a:defRPr>
            </a:pPr>
            <a:r>
              <a:rPr lang="en-US" smtClean="0"/>
              <a:t>Turning over your financial information will give another person access to your information - what you've bought, where you've been.</a:t>
            </a:r>
          </a:p>
          <a:p>
            <a:pPr marL="352425" indent="-339725">
              <a:lnSpc>
                <a:spcPct val="100000"/>
              </a:lnSpc>
              <a:spcBef>
                <a:spcPts val="0"/>
              </a:spcBef>
              <a:defRPr sz="2500">
                <a:solidFill>
                  <a:srgbClr val="0D0D0D"/>
                </a:solidFill>
              </a:defRPr>
            </a:pPr>
            <a:endParaRPr lang="en-US" smtClean="0"/>
          </a:p>
          <a:p>
            <a:pPr marL="12700" indent="0">
              <a:lnSpc>
                <a:spcPct val="100000"/>
              </a:lnSpc>
              <a:spcBef>
                <a:spcPts val="0"/>
              </a:spcBef>
              <a:buFont typeface="Arial" charset="0"/>
              <a:buNone/>
              <a:defRPr sz="2500">
                <a:solidFill>
                  <a:srgbClr val="0D0D0D"/>
                </a:solidFill>
              </a:defRPr>
            </a:pPr>
            <a:r>
              <a:rPr lang="en-US" smtClean="0"/>
              <a:t>Once you turn over financial decision-making power or authority to another person either willingly or as part of a prescribed plan, you may have a very difficult time getting it back.</a:t>
            </a:r>
          </a:p>
          <a:p>
            <a:pPr marL="352425" indent="-339725">
              <a:lnSpc>
                <a:spcPct val="100000"/>
              </a:lnSpc>
              <a:spcBef>
                <a:spcPts val="0"/>
              </a:spcBef>
              <a:defRPr sz="2500">
                <a:solidFill>
                  <a:srgbClr val="0D0D0D"/>
                </a:solidFill>
              </a:defRPr>
            </a:pPr>
            <a:endParaRPr lang="en-US" smtClean="0"/>
          </a:p>
          <a:p>
            <a:pPr marL="12700" indent="0">
              <a:lnSpc>
                <a:spcPct val="100000"/>
              </a:lnSpc>
              <a:spcBef>
                <a:spcPts val="0"/>
              </a:spcBef>
              <a:buFont typeface="Arial" charset="0"/>
              <a:buNone/>
              <a:defRPr sz="2500">
                <a:solidFill>
                  <a:srgbClr val="0D0D0D"/>
                </a:solidFill>
              </a:defRPr>
            </a:pPr>
            <a:r>
              <a:rPr lang="en-US" smtClean="0"/>
              <a:t>You should not turn over decision-making power to anyone who could profit from you, such as a landlord who owns the place you rent or a doctor who is in charge of arranging appointments.</a:t>
            </a:r>
          </a:p>
          <a:p>
            <a:pPr marL="12700" indent="0">
              <a:lnSpc>
                <a:spcPct val="100000"/>
              </a:lnSpc>
              <a:spcBef>
                <a:spcPts val="0"/>
              </a:spcBef>
              <a:buFont typeface="Arial" charset="0"/>
              <a:buNone/>
              <a:defRPr sz="2500">
                <a:solidFill>
                  <a:srgbClr val="0D0D0D"/>
                </a:solidFill>
              </a:defRPr>
            </a:pPr>
            <a:r>
              <a:rPr lang="en-US" smtClean="0"/>
              <a:t> </a:t>
            </a:r>
          </a:p>
          <a:p>
            <a:pPr marL="12700" indent="0">
              <a:lnSpc>
                <a:spcPct val="100000"/>
              </a:lnSpc>
              <a:spcBef>
                <a:spcPts val="0"/>
              </a:spcBef>
              <a:buFont typeface="Arial" charset="0"/>
              <a:buNone/>
              <a:defRPr sz="2500">
                <a:solidFill>
                  <a:srgbClr val="0D0D0D"/>
                </a:solidFill>
              </a:defRPr>
            </a:pPr>
            <a:r>
              <a:rPr lang="en-US" smtClean="0"/>
              <a:t>If someone spends your money on something you don't want, you may have a hard time proving that fact.</a:t>
            </a:r>
          </a:p>
          <a:p>
            <a:endParaRPr lang="en-US" b="0"/>
          </a:p>
        </p:txBody>
      </p:sp>
    </p:spTree>
    <p:extLst>
      <p:ext uri="{BB962C8B-B14F-4D97-AF65-F5344CB8AC3E}">
        <p14:creationId xmlns:p14="http://schemas.microsoft.com/office/powerpoint/2010/main" val="1061349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So it’s all about understanding the difference</a:t>
            </a:r>
            <a:r>
              <a:rPr lang="en-US" baseline="0" smtClean="0"/>
              <a:t> between WANTS </a:t>
            </a:r>
            <a:r>
              <a:rPr lang="mr-IN" baseline="0" smtClean="0"/>
              <a:t>–</a:t>
            </a:r>
            <a:r>
              <a:rPr lang="en-US" baseline="0" smtClean="0"/>
              <a:t>vs- NEEDS</a:t>
            </a:r>
            <a:endParaRPr lang="en-US"/>
          </a:p>
        </p:txBody>
      </p:sp>
    </p:spTree>
    <p:extLst>
      <p:ext uri="{BB962C8B-B14F-4D97-AF65-F5344CB8AC3E}">
        <p14:creationId xmlns:p14="http://schemas.microsoft.com/office/powerpoint/2010/main" val="436179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4487" indent="-344487">
              <a:lnSpc>
                <a:spcPct val="100000"/>
              </a:lnSpc>
            </a:pPr>
            <a:r>
              <a:rPr lang="en-US" smtClean="0"/>
              <a:t>Savings is key to good money management. </a:t>
            </a:r>
          </a:p>
          <a:p>
            <a:pPr marL="344487" indent="-344487">
              <a:lnSpc>
                <a:spcPct val="100000"/>
              </a:lnSpc>
            </a:pPr>
            <a:endParaRPr lang="en-US" smtClean="0"/>
          </a:p>
          <a:p>
            <a:pPr marL="344487" indent="-344487">
              <a:lnSpc>
                <a:spcPct val="100000"/>
              </a:lnSpc>
            </a:pPr>
            <a:r>
              <a:rPr lang="en-US" smtClean="0"/>
              <a:t>Knowing the difference between a need and want is important.</a:t>
            </a:r>
          </a:p>
          <a:p>
            <a:pPr marL="801687" lvl="2" indent="-344487">
              <a:lnSpc>
                <a:spcPct val="100000"/>
              </a:lnSpc>
              <a:spcBef>
                <a:spcPts val="0"/>
              </a:spcBef>
              <a:defRPr sz="2800"/>
            </a:pPr>
            <a:r>
              <a:rPr lang="en-US" smtClean="0"/>
              <a:t>A “need” is something that is required for basic survival (e.g., shelter, food, clothing)</a:t>
            </a:r>
            <a:r>
              <a:rPr lang="en-US" smtClean="0">
                <a:solidFill>
                  <a:srgbClr val="FF0000"/>
                </a:solidFill>
              </a:rPr>
              <a:t>.</a:t>
            </a:r>
            <a:r>
              <a:rPr lang="en-US" smtClean="0"/>
              <a:t> </a:t>
            </a:r>
          </a:p>
          <a:p>
            <a:pPr marL="801687" lvl="2" indent="-344487">
              <a:lnSpc>
                <a:spcPct val="100000"/>
              </a:lnSpc>
              <a:spcBef>
                <a:spcPts val="0"/>
              </a:spcBef>
              <a:defRPr sz="2800"/>
            </a:pPr>
            <a:r>
              <a:rPr lang="en-US" smtClean="0"/>
              <a:t>A “want” is something that is not essential for survival, but is desired for comfort, convenience</a:t>
            </a:r>
            <a:r>
              <a:rPr lang="en-US" strike="sngStrike" smtClean="0">
                <a:solidFill>
                  <a:srgbClr val="FF0000"/>
                </a:solidFill>
              </a:rPr>
              <a:t>,</a:t>
            </a:r>
            <a:r>
              <a:rPr lang="en-US" smtClean="0"/>
              <a:t> or status</a:t>
            </a:r>
            <a:r>
              <a:rPr lang="en-US" smtClean="0">
                <a:solidFill>
                  <a:srgbClr val="FF0000"/>
                </a:solidFill>
              </a:rPr>
              <a:t>.</a:t>
            </a:r>
            <a:r>
              <a:rPr lang="en-US" smtClean="0"/>
              <a:t> </a:t>
            </a:r>
          </a:p>
          <a:p>
            <a:pPr marL="344487" indent="-344487">
              <a:lnSpc>
                <a:spcPct val="100000"/>
              </a:lnSpc>
            </a:pPr>
            <a:endParaRPr lang="en-US" smtClean="0"/>
          </a:p>
          <a:p>
            <a:pPr marL="0" indent="0">
              <a:lnSpc>
                <a:spcPct val="100000"/>
              </a:lnSpc>
              <a:buFont typeface="Arial" charset="0"/>
              <a:buNone/>
            </a:pPr>
            <a:r>
              <a:rPr lang="en-US" smtClean="0"/>
              <a:t>A spending plan is an itemized list of all of your expenses and is used to measure or gauge your expenses against your income. </a:t>
            </a:r>
          </a:p>
          <a:p>
            <a:endParaRPr lang="en-US"/>
          </a:p>
        </p:txBody>
      </p:sp>
    </p:spTree>
    <p:extLst>
      <p:ext uri="{BB962C8B-B14F-4D97-AF65-F5344CB8AC3E}">
        <p14:creationId xmlns:p14="http://schemas.microsoft.com/office/powerpoint/2010/main" val="7742423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HERE ARE SOME TERMS YOU SHOULD KNOW.</a:t>
            </a:r>
            <a:endParaRPr lang="en-US"/>
          </a:p>
        </p:txBody>
      </p:sp>
    </p:spTree>
    <p:extLst>
      <p:ext uri="{BB962C8B-B14F-4D97-AF65-F5344CB8AC3E}">
        <p14:creationId xmlns:p14="http://schemas.microsoft.com/office/powerpoint/2010/main" val="1705819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300" b="0" i="0" smtClean="0">
                <a:effectLst/>
                <a:latin typeface="+mn-lt"/>
                <a:ea typeface="+mn-ea"/>
                <a:cs typeface="+mn-cs"/>
                <a:sym typeface="Calibri"/>
              </a:rPr>
              <a:t>Financial planning helps you determine your short and long-term financial goals and create a balanced plan to meet those goals.</a:t>
            </a:r>
          </a:p>
          <a:p>
            <a:endParaRPr lang="en-US" sz="1300" b="0" i="0" smtClean="0">
              <a:effectLst/>
              <a:latin typeface="+mn-lt"/>
              <a:ea typeface="+mn-ea"/>
              <a:cs typeface="+mn-cs"/>
              <a:sym typeface="Calibri"/>
            </a:endParaRPr>
          </a:p>
          <a:p>
            <a:r>
              <a:rPr lang="en-US" sz="1300" b="0" i="0" smtClean="0">
                <a:effectLst/>
                <a:latin typeface="+mn-lt"/>
                <a:ea typeface="+mn-ea"/>
                <a:cs typeface="+mn-cs"/>
                <a:sym typeface="Calibri"/>
              </a:rPr>
              <a:t>This is a short module,</a:t>
            </a:r>
            <a:r>
              <a:rPr lang="en-US" sz="1300" b="0" i="0" baseline="0" smtClean="0">
                <a:effectLst/>
                <a:latin typeface="+mn-lt"/>
                <a:ea typeface="+mn-ea"/>
                <a:cs typeface="+mn-cs"/>
                <a:sym typeface="Calibri"/>
              </a:rPr>
              <a:t> however very powerful.</a:t>
            </a:r>
            <a:endParaRPr lang="en-US" b="1"/>
          </a:p>
        </p:txBody>
      </p:sp>
    </p:spTree>
    <p:extLst>
      <p:ext uri="{BB962C8B-B14F-4D97-AF65-F5344CB8AC3E}">
        <p14:creationId xmlns:p14="http://schemas.microsoft.com/office/powerpoint/2010/main" val="260544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4487" indent="-344487">
              <a:lnSpc>
                <a:spcPct val="100000"/>
              </a:lnSpc>
              <a:defRPr sz="3300"/>
            </a:pPr>
            <a:r>
              <a:rPr lang="en-US" b="1" smtClean="0">
                <a:latin typeface="Arial Narrow" charset="0"/>
                <a:ea typeface="Arial Narrow" charset="0"/>
                <a:cs typeface="Arial Narrow" charset="0"/>
              </a:rPr>
              <a:t>WHERE DO YOU START?</a:t>
            </a:r>
          </a:p>
          <a:p>
            <a:pPr marL="344487" indent="-344487">
              <a:lnSpc>
                <a:spcPct val="100000"/>
              </a:lnSpc>
              <a:defRPr sz="3300"/>
            </a:pPr>
            <a:endParaRPr lang="en-US" smtClean="0"/>
          </a:p>
          <a:p>
            <a:pPr marL="344487" indent="-344487">
              <a:lnSpc>
                <a:spcPct val="100000"/>
              </a:lnSpc>
              <a:defRPr sz="3300"/>
            </a:pPr>
            <a:r>
              <a:rPr lang="en-US" smtClean="0"/>
              <a:t>Managing your finances will be less difficult if you set goals and remain focused on attaining them. </a:t>
            </a:r>
          </a:p>
          <a:p>
            <a:pPr marL="344487" indent="-344487">
              <a:lnSpc>
                <a:spcPct val="100000"/>
              </a:lnSpc>
              <a:defRPr sz="3300"/>
            </a:pPr>
            <a:endParaRPr lang="en-US" smtClean="0"/>
          </a:p>
          <a:p>
            <a:pPr marL="0" indent="0">
              <a:lnSpc>
                <a:spcPct val="100000"/>
              </a:lnSpc>
              <a:buFont typeface="Arial" charset="0"/>
              <a:buNone/>
              <a:defRPr sz="3300"/>
            </a:pPr>
            <a:r>
              <a:rPr lang="en-US" smtClean="0"/>
              <a:t>Writing down your goals and the timeframe for achieving them is an important step in moving toward making them come true. </a:t>
            </a:r>
          </a:p>
          <a:p>
            <a:pPr marL="344487" indent="-344487">
              <a:lnSpc>
                <a:spcPct val="100000"/>
              </a:lnSpc>
              <a:defRPr sz="3300"/>
            </a:pPr>
            <a:endParaRPr lang="en-US" smtClean="0"/>
          </a:p>
          <a:p>
            <a:pPr marL="344487" indent="-344487">
              <a:lnSpc>
                <a:spcPct val="100000"/>
              </a:lnSpc>
              <a:defRPr sz="3300"/>
            </a:pPr>
            <a:r>
              <a:rPr lang="en-US" smtClean="0"/>
              <a:t>Goals will change based on time, situations and/or events. </a:t>
            </a:r>
            <a:endParaRPr lang="en-US"/>
          </a:p>
        </p:txBody>
      </p:sp>
    </p:spTree>
    <p:extLst>
      <p:ext uri="{BB962C8B-B14F-4D97-AF65-F5344CB8AC3E}">
        <p14:creationId xmlns:p14="http://schemas.microsoft.com/office/powerpoint/2010/main" val="184073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smtClean="0">
                <a:latin typeface="Arial Narrow" charset="0"/>
                <a:ea typeface="Arial Narrow" charset="0"/>
                <a:cs typeface="Arial Narrow" charset="0"/>
              </a:rPr>
              <a:t>Thanks </a:t>
            </a:r>
            <a:r>
              <a:rPr lang="en-US" sz="1400" dirty="0" err="1" smtClean="0">
                <a:latin typeface="Arial Narrow" charset="0"/>
                <a:ea typeface="Arial Narrow" charset="0"/>
                <a:cs typeface="Arial Narrow" charset="0"/>
              </a:rPr>
              <a:t>Maheen</a:t>
            </a:r>
            <a:r>
              <a:rPr lang="en-US" sz="1400" dirty="0" smtClean="0">
                <a:latin typeface="Arial Narrow" charset="0"/>
                <a:ea typeface="Arial Narrow" charset="0"/>
                <a:cs typeface="Arial Narrow" charset="0"/>
              </a:rPr>
              <a:t> and</a:t>
            </a:r>
            <a:r>
              <a:rPr lang="en-US" sz="1400" baseline="0" dirty="0" smtClean="0">
                <a:latin typeface="Arial Narrow" charset="0"/>
                <a:ea typeface="Arial Narrow" charset="0"/>
                <a:cs typeface="Arial Narrow" charset="0"/>
              </a:rPr>
              <a:t> g</a:t>
            </a:r>
            <a:r>
              <a:rPr lang="en-US" sz="1400" dirty="0" smtClean="0">
                <a:latin typeface="Arial Narrow" charset="0"/>
                <a:ea typeface="Arial Narrow" charset="0"/>
                <a:cs typeface="Arial Narrow" charset="0"/>
              </a:rPr>
              <a:t>ood afternoon to each of you.  Thank you for joining us.</a:t>
            </a:r>
          </a:p>
          <a:p>
            <a:endParaRPr lang="en-US" sz="1400" dirty="0" smtClean="0">
              <a:latin typeface="Arial Narrow" charset="0"/>
              <a:ea typeface="Arial Narrow" charset="0"/>
              <a:cs typeface="Arial Narrow" charset="0"/>
            </a:endParaRPr>
          </a:p>
          <a:p>
            <a:r>
              <a:rPr lang="en-US" sz="1400" dirty="0" smtClean="0">
                <a:latin typeface="Arial Narrow" charset="0"/>
                <a:ea typeface="Arial Narrow" charset="0"/>
                <a:cs typeface="Arial Narrow" charset="0"/>
              </a:rPr>
              <a:t>My</a:t>
            </a:r>
            <a:r>
              <a:rPr lang="en-US" sz="1400" baseline="0" dirty="0" smtClean="0">
                <a:latin typeface="Arial Narrow" charset="0"/>
                <a:ea typeface="Arial Narrow" charset="0"/>
                <a:cs typeface="Arial Narrow" charset="0"/>
              </a:rPr>
              <a:t> name is Cora Fulmore, here’s a brief bio of my background.</a:t>
            </a:r>
          </a:p>
          <a:p>
            <a:endParaRPr lang="en-US" sz="1400" baseline="0" dirty="0" smtClean="0">
              <a:latin typeface="Arial Narrow" charset="0"/>
              <a:ea typeface="Arial Narrow" charset="0"/>
              <a:cs typeface="Arial Narrow" charset="0"/>
            </a:endParaRPr>
          </a:p>
          <a:p>
            <a:pPr>
              <a:defRPr/>
            </a:pPr>
            <a:r>
              <a:rPr lang="en-US" sz="1400" dirty="0" smtClean="0">
                <a:latin typeface="Arial Narrow" charset="0"/>
                <a:ea typeface="Arial Narrow" charset="0"/>
                <a:cs typeface="Arial Narrow" charset="0"/>
              </a:rPr>
              <a:t>I’ve been working in the industry for more than 35 years,</a:t>
            </a:r>
            <a:r>
              <a:rPr lang="en-US" sz="1400" baseline="0" dirty="0" smtClean="0">
                <a:latin typeface="Arial Narrow" charset="0"/>
                <a:ea typeface="Arial Narrow" charset="0"/>
                <a:cs typeface="Arial Narrow" charset="0"/>
              </a:rPr>
              <a:t> </a:t>
            </a:r>
            <a:r>
              <a:rPr lang="en-US" sz="1400" dirty="0" smtClean="0">
                <a:latin typeface="Arial Narrow" charset="0"/>
                <a:ea typeface="Arial Narrow" charset="0"/>
                <a:cs typeface="Arial Narrow" charset="0"/>
              </a:rPr>
              <a:t>providing direct consumer credit counseling services and training to industry professionals</a:t>
            </a:r>
          </a:p>
          <a:p>
            <a:pPr>
              <a:defRPr/>
            </a:pPr>
            <a:r>
              <a:rPr lang="en-US" sz="1400" dirty="0" smtClean="0">
                <a:latin typeface="Arial Narrow" charset="0"/>
                <a:ea typeface="Arial Narrow" charset="0"/>
                <a:cs typeface="Arial Narrow" charset="0"/>
              </a:rPr>
              <a:t/>
            </a:r>
            <a:br>
              <a:rPr lang="en-US" sz="1400" dirty="0" smtClean="0">
                <a:latin typeface="Arial Narrow" charset="0"/>
                <a:ea typeface="Arial Narrow" charset="0"/>
                <a:cs typeface="Arial Narrow" charset="0"/>
              </a:rPr>
            </a:br>
            <a:r>
              <a:rPr lang="en-US" sz="1400" dirty="0" smtClean="0">
                <a:latin typeface="Arial Narrow" charset="0"/>
                <a:ea typeface="Arial Narrow" charset="0"/>
                <a:cs typeface="Arial Narrow" charset="0"/>
              </a:rPr>
              <a:t>I hope that you will find today’s content helpful and beneficial to you!</a:t>
            </a:r>
          </a:p>
          <a:p>
            <a:endParaRPr lang="en-US" dirty="0"/>
          </a:p>
        </p:txBody>
      </p:sp>
    </p:spTree>
    <p:extLst>
      <p:ext uri="{BB962C8B-B14F-4D97-AF65-F5344CB8AC3E}">
        <p14:creationId xmlns:p14="http://schemas.microsoft.com/office/powerpoint/2010/main" val="483925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REMEMBER</a:t>
            </a:r>
            <a:r>
              <a:rPr lang="en-US" b="1" baseline="0" smtClean="0"/>
              <a:t> THAT:  </a:t>
            </a:r>
            <a:r>
              <a:rPr lang="en-US" b="1" smtClean="0"/>
              <a:t>Goals Can CHANGE</a:t>
            </a:r>
          </a:p>
          <a:p>
            <a:endParaRPr lang="en-US" b="1" smtClean="0"/>
          </a:p>
          <a:p>
            <a:pPr marL="344487" lvl="1" indent="-344487">
              <a:lnSpc>
                <a:spcPct val="100000"/>
              </a:lnSpc>
              <a:buFont typeface="+mj-lt"/>
              <a:buAutoNum type="arabicPeriod"/>
            </a:pPr>
            <a:r>
              <a:rPr lang="en-US" smtClean="0"/>
              <a:t>What are your short-term and long-term financial</a:t>
            </a:r>
            <a:r>
              <a:rPr lang="en-US" baseline="0" smtClean="0"/>
              <a:t> </a:t>
            </a:r>
            <a:r>
              <a:rPr lang="en-US" smtClean="0"/>
              <a:t>goals? </a:t>
            </a:r>
          </a:p>
          <a:p>
            <a:pPr marL="344487" lvl="1" indent="-344487">
              <a:lnSpc>
                <a:spcPct val="100000"/>
              </a:lnSpc>
              <a:buFont typeface="+mj-lt"/>
              <a:buAutoNum type="arabicPeriod"/>
            </a:pPr>
            <a:endParaRPr lang="en-US" smtClean="0"/>
          </a:p>
          <a:p>
            <a:pPr marL="344487" lvl="1" indent="-344487">
              <a:lnSpc>
                <a:spcPct val="100000"/>
              </a:lnSpc>
              <a:buFont typeface="+mj-lt"/>
              <a:buAutoNum type="arabicPeriod"/>
            </a:pPr>
            <a:r>
              <a:rPr lang="en-US" smtClean="0"/>
              <a:t>What plans do you have in place to achieve these goals? </a:t>
            </a:r>
          </a:p>
          <a:p>
            <a:pPr marL="344487" lvl="1" indent="-344487">
              <a:lnSpc>
                <a:spcPct val="100000"/>
              </a:lnSpc>
              <a:buFont typeface="+mj-lt"/>
              <a:buAutoNum type="arabicPeriod"/>
            </a:pPr>
            <a:endParaRPr lang="en-US" smtClean="0"/>
          </a:p>
          <a:p>
            <a:pPr marL="344487" lvl="1" indent="-344487">
              <a:lnSpc>
                <a:spcPct val="100000"/>
              </a:lnSpc>
              <a:buFont typeface="+mj-lt"/>
              <a:buAutoNum type="arabicPeriod"/>
            </a:pPr>
            <a:r>
              <a:rPr lang="en-US" smtClean="0"/>
              <a:t>How often do your goals change? </a:t>
            </a:r>
          </a:p>
          <a:p>
            <a:pPr marL="344487" lvl="1" indent="-344487">
              <a:lnSpc>
                <a:spcPct val="100000"/>
              </a:lnSpc>
              <a:buFont typeface="+mj-lt"/>
              <a:buAutoNum type="arabicPeriod"/>
            </a:pPr>
            <a:endParaRPr lang="en-US" smtClean="0"/>
          </a:p>
          <a:p>
            <a:pPr marL="344487" lvl="1" indent="-344487">
              <a:lnSpc>
                <a:spcPct val="100000"/>
              </a:lnSpc>
              <a:buFont typeface="+mj-lt"/>
              <a:buAutoNum type="arabicPeriod"/>
            </a:pPr>
            <a:r>
              <a:rPr lang="en-US" smtClean="0"/>
              <a:t>Have you had a goal that you were not able to achieve? </a:t>
            </a:r>
          </a:p>
          <a:p>
            <a:pPr marL="344487" lvl="1" indent="-344487">
              <a:lnSpc>
                <a:spcPct val="100000"/>
              </a:lnSpc>
              <a:buFont typeface="+mj-lt"/>
              <a:buAutoNum type="arabicPeriod"/>
            </a:pPr>
            <a:endParaRPr lang="en-US" smtClean="0"/>
          </a:p>
          <a:p>
            <a:pPr marL="344487" lvl="1" indent="-344487">
              <a:lnSpc>
                <a:spcPct val="100000"/>
              </a:lnSpc>
              <a:buFont typeface="+mj-lt"/>
              <a:buAutoNum type="arabicPeriod"/>
            </a:pPr>
            <a:r>
              <a:rPr lang="en-US" smtClean="0"/>
              <a:t>If so, why? Why is it important to write down your goals?</a:t>
            </a:r>
          </a:p>
          <a:p>
            <a:pPr marL="342900" lvl="1" indent="-342900">
              <a:buFont typeface="+mj-lt"/>
              <a:buAutoNum type="arabicPeriod"/>
            </a:pPr>
            <a:endParaRPr lang="en-US" b="1"/>
          </a:p>
        </p:txBody>
      </p:sp>
    </p:spTree>
    <p:extLst>
      <p:ext uri="{BB962C8B-B14F-4D97-AF65-F5344CB8AC3E}">
        <p14:creationId xmlns:p14="http://schemas.microsoft.com/office/powerpoint/2010/main" val="1448865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Here’s Our Definition of GOALS</a:t>
            </a:r>
          </a:p>
          <a:p>
            <a:endParaRPr lang="en-US" b="1" smtClean="0"/>
          </a:p>
          <a:p>
            <a:pPr marL="457200" indent="-457200">
              <a:buFont typeface="Arial" charset="0"/>
              <a:buChar char="•"/>
              <a:defRPr sz="3300"/>
            </a:pPr>
            <a:r>
              <a:rPr lang="en-US" smtClean="0"/>
              <a:t>Short-term goals can be achieved in six months or less. </a:t>
            </a:r>
          </a:p>
          <a:p>
            <a:pPr marL="457200" indent="-457200">
              <a:buFont typeface="Arial" charset="0"/>
              <a:buChar char="•"/>
              <a:defRPr sz="3300"/>
            </a:pPr>
            <a:endParaRPr lang="en-US" smtClean="0"/>
          </a:p>
          <a:p>
            <a:pPr marL="457200" indent="-457200">
              <a:buFont typeface="Arial" charset="0"/>
              <a:buChar char="•"/>
              <a:defRPr sz="3300"/>
            </a:pPr>
            <a:r>
              <a:rPr lang="en-US" smtClean="0"/>
              <a:t>Medium-term goals can be achieved in seven months to one year. </a:t>
            </a:r>
          </a:p>
          <a:p>
            <a:pPr marL="457200" indent="-457200">
              <a:buFont typeface="Arial" charset="0"/>
              <a:buChar char="•"/>
              <a:defRPr sz="3300"/>
            </a:pPr>
            <a:endParaRPr lang="en-US" smtClean="0"/>
          </a:p>
          <a:p>
            <a:pPr marL="457200" indent="-457200">
              <a:buFont typeface="Arial" charset="0"/>
              <a:buChar char="•"/>
              <a:defRPr sz="3300"/>
            </a:pPr>
            <a:r>
              <a:rPr lang="en-US" smtClean="0"/>
              <a:t>Long-term goals can be achieved in more than one year. </a:t>
            </a:r>
            <a:endParaRPr lang="en-US"/>
          </a:p>
        </p:txBody>
      </p:sp>
    </p:spTree>
    <p:extLst>
      <p:ext uri="{BB962C8B-B14F-4D97-AF65-F5344CB8AC3E}">
        <p14:creationId xmlns:p14="http://schemas.microsoft.com/office/powerpoint/2010/main" val="735792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buSzTx/>
              <a:buNone/>
            </a:pPr>
            <a:r>
              <a:rPr lang="en-US" smtClean="0"/>
              <a:t>Remember:</a:t>
            </a:r>
          </a:p>
          <a:p>
            <a:pPr marL="527050" indent="-346075">
              <a:lnSpc>
                <a:spcPct val="100000"/>
              </a:lnSpc>
            </a:pPr>
            <a:endParaRPr lang="en-US" smtClean="0"/>
          </a:p>
          <a:p>
            <a:pPr marL="527050" indent="-346075">
              <a:lnSpc>
                <a:spcPct val="100000"/>
              </a:lnSpc>
            </a:pPr>
            <a:r>
              <a:rPr lang="en-US" smtClean="0"/>
              <a:t>Always be prepared to reexamine your goals. Your goals and priorities will change over time.</a:t>
            </a:r>
          </a:p>
          <a:p>
            <a:pPr marL="527050" indent="-346075">
              <a:lnSpc>
                <a:spcPct val="100000"/>
              </a:lnSpc>
            </a:pPr>
            <a:endParaRPr lang="en-US" smtClean="0"/>
          </a:p>
          <a:p>
            <a:pPr marL="180975" indent="0">
              <a:lnSpc>
                <a:spcPct val="100000"/>
              </a:lnSpc>
              <a:buFont typeface="Arial" charset="0"/>
              <a:buNone/>
            </a:pPr>
            <a:r>
              <a:rPr lang="en-US" smtClean="0"/>
              <a:t>Always take the time to ask yourself, if you are on target with your stated goals. If not, refocus, adjust, if necessary start all over again. It’s okay!</a:t>
            </a:r>
          </a:p>
          <a:p>
            <a:endParaRPr lang="en-US"/>
          </a:p>
        </p:txBody>
      </p:sp>
    </p:spTree>
    <p:extLst>
      <p:ext uri="{BB962C8B-B14F-4D97-AF65-F5344CB8AC3E}">
        <p14:creationId xmlns:p14="http://schemas.microsoft.com/office/powerpoint/2010/main" val="796107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Resources</a:t>
            </a:r>
            <a:endParaRPr lang="en-US"/>
          </a:p>
        </p:txBody>
      </p:sp>
    </p:spTree>
    <p:extLst>
      <p:ext uri="{BB962C8B-B14F-4D97-AF65-F5344CB8AC3E}">
        <p14:creationId xmlns:p14="http://schemas.microsoft.com/office/powerpoint/2010/main" val="2085544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mtClean="0"/>
              <a:t>Resources</a:t>
            </a:r>
          </a:p>
          <a:p>
            <a:endParaRPr lang="en-US"/>
          </a:p>
        </p:txBody>
      </p:sp>
    </p:spTree>
    <p:extLst>
      <p:ext uri="{BB962C8B-B14F-4D97-AF65-F5344CB8AC3E}">
        <p14:creationId xmlns:p14="http://schemas.microsoft.com/office/powerpoint/2010/main" val="19359695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US" smtClean="0"/>
              <a:t>Resources</a:t>
            </a:r>
          </a:p>
          <a:p>
            <a:endParaRPr lang="en-US"/>
          </a:p>
        </p:txBody>
      </p:sp>
    </p:spTree>
    <p:extLst>
      <p:ext uri="{BB962C8B-B14F-4D97-AF65-F5344CB8AC3E}">
        <p14:creationId xmlns:p14="http://schemas.microsoft.com/office/powerpoint/2010/main" val="273339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7A92BCEC-FD16-4B84-870F-355E1C3E2DCC}" type="slidenum">
              <a:rPr lang="en-US" smtClean="0"/>
              <a:pPr>
                <a:defRPr/>
              </a:pPr>
              <a:t>68</a:t>
            </a:fld>
            <a:endParaRPr lang="en-US"/>
          </a:p>
        </p:txBody>
      </p:sp>
      <p:sp>
        <p:nvSpPr>
          <p:cNvPr id="5" name="Date Placeholder 4"/>
          <p:cNvSpPr>
            <a:spLocks noGrp="1"/>
          </p:cNvSpPr>
          <p:nvPr>
            <p:ph type="dt" idx="11"/>
          </p:nvPr>
        </p:nvSpPr>
        <p:spPr>
          <a:xfrm>
            <a:off x="3884613" y="1"/>
            <a:ext cx="2971800" cy="458788"/>
          </a:xfrm>
          <a:prstGeom prst="rect">
            <a:avLst/>
          </a:prstGeom>
        </p:spPr>
        <p:txBody>
          <a:bodyPr/>
          <a:lstStyle/>
          <a:p>
            <a:fld id="{E2898EA9-C326-A341-808B-CF33182845E4}" type="datetime1">
              <a:rPr lang="en-US" smtClean="0"/>
              <a:t>12/8/2017</a:t>
            </a:fld>
            <a:endParaRPr lang="en-US"/>
          </a:p>
        </p:txBody>
      </p:sp>
      <p:sp>
        <p:nvSpPr>
          <p:cNvPr id="6" name="Header Placeholder 5"/>
          <p:cNvSpPr>
            <a:spLocks noGrp="1"/>
          </p:cNvSpPr>
          <p:nvPr>
            <p:ph type="hdr" sz="quarter" idx="12"/>
          </p:nvPr>
        </p:nvSpPr>
        <p:spPr>
          <a:xfrm>
            <a:off x="0" y="1"/>
            <a:ext cx="2971800" cy="458788"/>
          </a:xfrm>
          <a:prstGeom prst="rect">
            <a:avLst/>
          </a:prstGeom>
        </p:spPr>
        <p:txBody>
          <a:bodyPr/>
          <a:lstStyle/>
          <a:p>
            <a:r>
              <a:rPr lang="en-US" smtClean="0"/>
              <a:t>Session 3: Thinking Like a Lender and Avoiding Credit Traps</a:t>
            </a:r>
            <a:endParaRPr lang="en-US"/>
          </a:p>
        </p:txBody>
      </p:sp>
    </p:spTree>
    <p:extLst>
      <p:ext uri="{BB962C8B-B14F-4D97-AF65-F5344CB8AC3E}">
        <p14:creationId xmlns:p14="http://schemas.microsoft.com/office/powerpoint/2010/main" val="116324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sz="900">
                <a:latin typeface="Arial"/>
                <a:ea typeface="Arial"/>
                <a:cs typeface="Arial"/>
                <a:sym typeface="Arial"/>
              </a:defRPr>
            </a:pPr>
            <a:r>
              <a:rPr lang="en-US" sz="1300" smtClean="0"/>
              <a:t>Please allow me to go over a few house keeping slides.</a:t>
            </a:r>
          </a:p>
          <a:p>
            <a:pPr>
              <a:defRPr sz="900">
                <a:latin typeface="Arial"/>
                <a:ea typeface="Arial"/>
                <a:cs typeface="Arial"/>
                <a:sym typeface="Arial"/>
              </a:defRPr>
            </a:pPr>
            <a:endParaRPr lang="en-US" sz="1300" smtClean="0"/>
          </a:p>
          <a:p>
            <a:pPr>
              <a:defRPr sz="900">
                <a:latin typeface="Arial"/>
                <a:ea typeface="Arial"/>
                <a:cs typeface="Arial"/>
                <a:sym typeface="Arial"/>
              </a:defRPr>
            </a:pPr>
            <a:r>
              <a:rPr lang="en-US" sz="1300" smtClean="0"/>
              <a:t>If you lose your connection or have difficulty with your audio, please use the callin number and access code shown here.  </a:t>
            </a:r>
          </a:p>
          <a:p>
            <a:pPr>
              <a:defRPr sz="900">
                <a:latin typeface="Arial"/>
                <a:ea typeface="Arial"/>
                <a:cs typeface="Arial"/>
                <a:sym typeface="Arial"/>
              </a:defRPr>
            </a:pPr>
            <a:endParaRPr lang="en-US" sz="1300" smtClean="0"/>
          </a:p>
          <a:p>
            <a:pPr>
              <a:defRPr sz="900">
                <a:latin typeface="Arial"/>
                <a:ea typeface="Arial"/>
                <a:cs typeface="Arial"/>
                <a:sym typeface="Arial"/>
              </a:defRPr>
            </a:pPr>
            <a:r>
              <a:rPr lang="en-US" sz="1300" smtClean="0"/>
              <a:t>If you called in today, click on the “phone call” radio button.</a:t>
            </a:r>
          </a:p>
          <a:p>
            <a:pPr>
              <a:defRPr sz="900">
                <a:latin typeface="Arial"/>
                <a:ea typeface="Arial"/>
                <a:cs typeface="Arial"/>
                <a:sym typeface="Arial"/>
              </a:defRPr>
            </a:pPr>
            <a:endParaRPr lang="en-US" sz="1200" smtClean="0"/>
          </a:p>
        </p:txBody>
      </p:sp>
    </p:spTree>
    <p:extLst>
      <p:ext uri="{BB962C8B-B14F-4D97-AF65-F5344CB8AC3E}">
        <p14:creationId xmlns:p14="http://schemas.microsoft.com/office/powerpoint/2010/main" val="128850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sz="900">
                <a:latin typeface="Arial"/>
                <a:ea typeface="Arial"/>
                <a:cs typeface="Arial"/>
                <a:sym typeface="Arial"/>
              </a:defRPr>
            </a:pPr>
            <a:r>
              <a:rPr lang="en-US" sz="1300" smtClean="0"/>
              <a:t>If you’re using your computer speakers, please click on the “computer audio” radio button.</a:t>
            </a:r>
          </a:p>
          <a:p>
            <a:pPr>
              <a:defRPr sz="900">
                <a:latin typeface="Arial"/>
                <a:ea typeface="Arial"/>
                <a:cs typeface="Arial"/>
                <a:sym typeface="Arial"/>
              </a:defRPr>
            </a:pPr>
            <a:endParaRPr lang="en-US" sz="1300" smtClean="0"/>
          </a:p>
          <a:p>
            <a:pPr>
              <a:defRPr sz="900">
                <a:latin typeface="Arial"/>
                <a:ea typeface="Arial"/>
                <a:cs typeface="Arial"/>
                <a:sym typeface="Arial"/>
              </a:defRPr>
            </a:pPr>
            <a:r>
              <a:rPr lang="en-US" sz="1300" smtClean="0"/>
              <a:t>Below the audio section is the question box.  Feel free to post your questions, statements </a:t>
            </a:r>
            <a:r>
              <a:rPr lang="en-US" sz="1300" u="sng" smtClean="0"/>
              <a:t>and all answers </a:t>
            </a:r>
            <a:r>
              <a:rPr lang="en-US" sz="1300" smtClean="0"/>
              <a:t>in this box. </a:t>
            </a:r>
          </a:p>
          <a:p>
            <a:pPr>
              <a:defRPr sz="900">
                <a:latin typeface="Arial"/>
                <a:ea typeface="Arial"/>
                <a:cs typeface="Arial"/>
                <a:sym typeface="Arial"/>
              </a:defRPr>
            </a:pPr>
            <a:endParaRPr lang="en-US" sz="1300" smtClean="0"/>
          </a:p>
          <a:p>
            <a:pPr>
              <a:defRPr sz="900">
                <a:latin typeface="Arial"/>
                <a:ea typeface="Arial"/>
                <a:cs typeface="Arial"/>
                <a:sym typeface="Arial"/>
              </a:defRPr>
            </a:pPr>
            <a:r>
              <a:rPr lang="en-US" sz="1300" smtClean="0"/>
              <a:t>Maheen and Bridget will peruse the question box as we go through this class, so please if there are any questions</a:t>
            </a:r>
            <a:r>
              <a:rPr lang="en-US" sz="1300" baseline="0" smtClean="0"/>
              <a:t>, go to the question box to ask questions and share your thoughts.</a:t>
            </a:r>
            <a:r>
              <a:rPr lang="en-US" sz="1300" smtClean="0"/>
              <a:t> </a:t>
            </a:r>
          </a:p>
        </p:txBody>
      </p:sp>
    </p:spTree>
    <p:extLst>
      <p:ext uri="{BB962C8B-B14F-4D97-AF65-F5344CB8AC3E}">
        <p14:creationId xmlns:p14="http://schemas.microsoft.com/office/powerpoint/2010/main" val="2816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sz="900">
                <a:latin typeface="Arial"/>
                <a:ea typeface="Arial"/>
                <a:cs typeface="Arial"/>
                <a:sym typeface="Arial"/>
              </a:defRPr>
            </a:pPr>
            <a:r>
              <a:rPr lang="en-US" sz="1300" dirty="0" smtClean="0"/>
              <a:t>We’re sharing several handouts for today’s session. You can click on the presentation and other</a:t>
            </a:r>
            <a:r>
              <a:rPr lang="en-US" sz="1300" baseline="0" dirty="0" smtClean="0"/>
              <a:t> handouts within your dashboard </a:t>
            </a:r>
            <a:r>
              <a:rPr lang="en-US" sz="1300" dirty="0" smtClean="0"/>
              <a:t>to download and print so that you can make notes as we go.  We will also e-mail this presentation along with several other handout within 24 hours of today’s session. </a:t>
            </a:r>
          </a:p>
          <a:p>
            <a:pPr defTabSz="1049852">
              <a:defRPr sz="900" b="1">
                <a:latin typeface="Arial"/>
                <a:ea typeface="Arial"/>
                <a:cs typeface="Arial"/>
                <a:sym typeface="Arial"/>
              </a:defRPr>
            </a:pPr>
            <a:endParaRPr lang="en-US" sz="1300" dirty="0" smtClean="0"/>
          </a:p>
          <a:p>
            <a:pPr defTabSz="1049852">
              <a:defRPr sz="900">
                <a:latin typeface="Arial"/>
                <a:ea typeface="Arial"/>
                <a:cs typeface="Arial"/>
                <a:sym typeface="Arial"/>
              </a:defRPr>
            </a:pPr>
            <a:r>
              <a:rPr lang="en-US" sz="1300" dirty="0" smtClean="0"/>
              <a:t>There are several helpful links</a:t>
            </a:r>
            <a:r>
              <a:rPr lang="en-US" sz="1300" baseline="0" dirty="0" smtClean="0"/>
              <a:t> that you’ll see throughout today’s presentation and at the end of the session </a:t>
            </a:r>
            <a:r>
              <a:rPr lang="en-US" sz="1300" dirty="0" smtClean="0"/>
              <a:t>that I’ll make available to you as I go through today’s presentation, you won’t be able to click on any links in this presentation while I’m displaying them, however, you will be able to click on all the links in the .pdf version of the documents that will</a:t>
            </a:r>
            <a:r>
              <a:rPr lang="en-US" sz="1300" baseline="0" dirty="0" smtClean="0"/>
              <a:t> be sent to </a:t>
            </a:r>
            <a:r>
              <a:rPr lang="en-US" sz="1300" dirty="0" smtClean="0"/>
              <a:t>later.</a:t>
            </a:r>
          </a:p>
          <a:p>
            <a:pPr defTabSz="1049852">
              <a:defRPr sz="900">
                <a:latin typeface="Arial"/>
                <a:ea typeface="Arial"/>
                <a:cs typeface="Arial"/>
                <a:sym typeface="Arial"/>
              </a:defRPr>
            </a:pPr>
            <a:endParaRPr lang="en-US" sz="1300" b="1" dirty="0" smtClean="0"/>
          </a:p>
          <a:p>
            <a:pPr defTabSz="1049852">
              <a:defRPr sz="900">
                <a:latin typeface="Arial"/>
                <a:ea typeface="Arial"/>
                <a:cs typeface="Arial"/>
                <a:sym typeface="Arial"/>
              </a:defRPr>
            </a:pPr>
            <a:r>
              <a:rPr lang="en-US" sz="1300" b="1" dirty="0" smtClean="0"/>
              <a:t>So let’s get started</a:t>
            </a:r>
            <a:r>
              <a:rPr lang="mr-IN" sz="1300" b="1" dirty="0" smtClean="0"/>
              <a:t>…</a:t>
            </a:r>
            <a:r>
              <a:rPr lang="en-US" sz="1300" b="1" dirty="0" smtClean="0"/>
              <a:t> </a:t>
            </a:r>
            <a:endParaRPr lang="en-US" sz="1300" b="1" dirty="0"/>
          </a:p>
        </p:txBody>
      </p:sp>
    </p:spTree>
    <p:extLst>
      <p:ext uri="{BB962C8B-B14F-4D97-AF65-F5344CB8AC3E}">
        <p14:creationId xmlns:p14="http://schemas.microsoft.com/office/powerpoint/2010/main" val="163214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Title Text"/>
          <p:cNvSpPr txBox="1">
            <a:spLocks noGrp="1"/>
          </p:cNvSpPr>
          <p:nvPr>
            <p:ph type="title"/>
          </p:nvPr>
        </p:nvSpPr>
        <p:spPr>
          <a:xfrm>
            <a:off x="495300" y="620712"/>
            <a:ext cx="11144250" cy="742951"/>
          </a:xfrm>
          <a:prstGeom prst="rect">
            <a:avLst/>
          </a:prstGeom>
        </p:spPr>
        <p:txBody>
          <a:bodyPr>
            <a:normAutofit/>
          </a:bodyPr>
          <a:lstStyle/>
          <a:p>
            <a:r>
              <a:t>Title Text</a:t>
            </a:r>
          </a:p>
        </p:txBody>
      </p:sp>
      <p:sp>
        <p:nvSpPr>
          <p:cNvPr id="28" name="Body Level One…"/>
          <p:cNvSpPr txBox="1">
            <a:spLocks noGrp="1"/>
          </p:cNvSpPr>
          <p:nvPr>
            <p:ph type="body" idx="1"/>
          </p:nvPr>
        </p:nvSpPr>
        <p:spPr>
          <a:xfrm>
            <a:off x="481012" y="1597025"/>
            <a:ext cx="11158538" cy="45799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495300" y="620712"/>
            <a:ext cx="11144250" cy="742951"/>
          </a:xfrm>
          <a:prstGeom prst="rect">
            <a:avLst/>
          </a:prstGeom>
        </p:spPr>
        <p:txBody>
          <a:bodyPr>
            <a:normAutofit/>
          </a:bodyPr>
          <a:lstStyle/>
          <a:p>
            <a:r>
              <a:t>Title Text</a:t>
            </a:r>
          </a:p>
        </p:txBody>
      </p:sp>
      <p:sp>
        <p:nvSpPr>
          <p:cNvPr id="37" name="Body Level One…"/>
          <p:cNvSpPr txBox="1">
            <a:spLocks noGrp="1"/>
          </p:cNvSpPr>
          <p:nvPr>
            <p:ph type="body" idx="1"/>
          </p:nvPr>
        </p:nvSpPr>
        <p:spPr>
          <a:xfrm>
            <a:off x="481012" y="1597025"/>
            <a:ext cx="11158538" cy="45799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95300" y="620712"/>
            <a:ext cx="11144250" cy="742951"/>
          </a:xfrm>
          <a:prstGeom prst="rect">
            <a:avLst/>
          </a:prstGeom>
        </p:spPr>
        <p:txBody>
          <a:bodyPr>
            <a:normAutofit/>
          </a:bodyPr>
          <a:lstStyle/>
          <a:p>
            <a:r>
              <a:t>Title Text</a:t>
            </a:r>
          </a:p>
        </p:txBody>
      </p:sp>
      <p:sp>
        <p:nvSpPr>
          <p:cNvPr id="46" name="Body Level One…"/>
          <p:cNvSpPr txBox="1">
            <a:spLocks noGrp="1"/>
          </p:cNvSpPr>
          <p:nvPr>
            <p:ph type="body" idx="1"/>
          </p:nvPr>
        </p:nvSpPr>
        <p:spPr>
          <a:xfrm>
            <a:off x="481012" y="1597025"/>
            <a:ext cx="11158538" cy="457993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8970" y="754743"/>
            <a:ext cx="11306630" cy="76925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78970" y="1625600"/>
            <a:ext cx="11306630" cy="4688114"/>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93487" y="6462486"/>
            <a:ext cx="10261600" cy="304800"/>
          </a:xfrm>
          <a:prstGeom prst="rect">
            <a:avLst/>
          </a:prstGeom>
        </p:spPr>
        <p:txBody>
          <a:bodyPr/>
          <a:lstStyle>
            <a:lvl1pPr>
              <a:defRPr sz="1200"/>
            </a:lvl1pPr>
          </a:lstStyle>
          <a:p>
            <a:pPr>
              <a:defRPr/>
            </a:pPr>
            <a:r>
              <a:rPr lang="en-US" smtClean="0"/>
              <a:t>Freddie Mac®</a:t>
            </a:r>
            <a:endParaRPr lang="en-US"/>
          </a:p>
        </p:txBody>
      </p:sp>
    </p:spTree>
    <p:extLst>
      <p:ext uri="{BB962C8B-B14F-4D97-AF65-F5344CB8AC3E}">
        <p14:creationId xmlns:p14="http://schemas.microsoft.com/office/powerpoint/2010/main" val="19261355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10">
            <a:extLst/>
          </a:blip>
          <a:stretch>
            <a:fillRect/>
          </a:stretch>
        </p:blipFill>
        <p:spPr>
          <a:xfrm>
            <a:off x="0" y="411162"/>
            <a:ext cx="12192000" cy="238126"/>
          </a:xfrm>
          <a:prstGeom prst="rect">
            <a:avLst/>
          </a:prstGeom>
          <a:ln w="12700">
            <a:miter lim="400000"/>
          </a:ln>
        </p:spPr>
      </p:pic>
      <p:pic>
        <p:nvPicPr>
          <p:cNvPr id="3" name="image.png" descr="image.png"/>
          <p:cNvPicPr>
            <a:picLocks noChangeAspect="1"/>
          </p:cNvPicPr>
          <p:nvPr/>
        </p:nvPicPr>
        <p:blipFill>
          <a:blip r:embed="rId11">
            <a:extLst/>
          </a:blip>
          <a:stretch>
            <a:fillRect/>
          </a:stretch>
        </p:blipFill>
        <p:spPr>
          <a:xfrm>
            <a:off x="0" y="0"/>
            <a:ext cx="12192000" cy="469900"/>
          </a:xfrm>
          <a:prstGeom prst="rect">
            <a:avLst/>
          </a:prstGeom>
          <a:ln w="12700">
            <a:miter lim="400000"/>
          </a:ln>
        </p:spPr>
      </p:pic>
      <p:sp>
        <p:nvSpPr>
          <p:cNvPr id="4"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408633" y="6382067"/>
            <a:ext cx="254730" cy="281941"/>
          </a:xfrm>
          <a:prstGeom prst="rect">
            <a:avLst/>
          </a:prstGeom>
          <a:ln w="12700">
            <a:miter lim="400000"/>
          </a:ln>
        </p:spPr>
        <p:txBody>
          <a:bodyPr wrap="none" lIns="45719" rIns="45719" anchor="ctr">
            <a:spAutoFit/>
          </a:bodyPr>
          <a:lstStyle>
            <a:lvl1pPr algn="r">
              <a:defRPr sz="1300"/>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5pPr>
      <a:lvl6pPr marL="0" marR="0" indent="4572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6pPr>
      <a:lvl7pPr marL="0" marR="0" indent="9144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7pPr>
      <a:lvl8pPr marL="0" marR="0" indent="13716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8pPr>
      <a:lvl9pPr marL="0" marR="0" indent="18288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1pPr>
      <a:lvl2pPr marL="714375" marR="0" indent="-257175"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2pPr>
      <a:lvl3pPr marL="1208314" marR="0" indent="-293914"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3pPr>
      <a:lvl4pPr marL="1714500" marR="0" indent="-342900"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4pPr>
      <a:lvl5pPr marL="2240279" marR="0" indent="-41147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5pPr>
      <a:lvl6pPr marL="2697479" marR="0" indent="-41147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6pPr>
      <a:lvl7pPr marL="3154679" marR="0" indent="-41147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7pPr>
      <a:lvl8pPr marL="3611879" marR="0" indent="-41147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8pPr>
      <a:lvl9pPr marL="4069079" marR="0" indent="-411479" algn="l" defTabSz="914400" rtl="0" latinLnBrk="0">
        <a:lnSpc>
          <a:spcPct val="90000"/>
        </a:lnSpc>
        <a:spcBef>
          <a:spcPts val="1000"/>
        </a:spcBef>
        <a:spcAft>
          <a:spcPts val="0"/>
        </a:spcAft>
        <a:buClrTx/>
        <a:buSzPct val="100000"/>
        <a:buFont typeface="Arial"/>
        <a:buChar char=""/>
        <a:tabLst/>
        <a:defRPr sz="3600" b="0" i="0" u="none" strike="noStrike" cap="none" spc="0" baseline="0">
          <a:ln>
            <a:noFill/>
          </a:ln>
          <a:solidFill>
            <a:srgbClr val="000000"/>
          </a:solidFill>
          <a:uFillTx/>
          <a:latin typeface="Arial Narrow"/>
          <a:ea typeface="Arial Narrow"/>
          <a:cs typeface="Arial Narrow"/>
          <a:sym typeface="Arial Narrow"/>
        </a:defRPr>
      </a:lvl9pPr>
    </p:bodyStyle>
    <p:otherStyle>
      <a:lvl1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5pPr>
      <a:lvl6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6pPr>
      <a:lvl7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7pPr>
      <a:lvl8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8pPr>
      <a:lvl9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rial Narrow"/>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bls.gov/opub/ted/2016/17-point-5-percent-of-people-with-a-disability-employed-in-2015.ht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benefits.va.gov/compensation/resources_comp01.asp"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isabilitycompendium.org/sites/default/files/user-uploads/2016_AnnualReport.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www.ssa.gov/news/press/factsheets/colafacts2017.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newretirement.com/retirement/average-retirement-income-2017/" TargetMode="External"/><Relationship Id="rId4" Type="http://schemas.openxmlformats.org/officeDocument/2006/relationships/hyperlink" Target="http://www.retirement-usa.org/fac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aarp.org/content/dam/aarp/research/surveys_statistics/ltc/2016/family-caregiving-cost-survey-res-ltc.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aarp.org/caregivercos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aarp.org/caregivercos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aarp.org/caregivercos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ablenrc.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ssa.gov/payee/faqrep.ht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nfcc.or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mymoney.gov/Pages/default.aspx" TargetMode="External"/><Relationship Id="rId3" Type="http://schemas.openxmlformats.org/officeDocument/2006/relationships/hyperlink" Target="https://www.ada.gov/" TargetMode="External"/><Relationship Id="rId7" Type="http://schemas.openxmlformats.org/officeDocument/2006/relationships/hyperlink" Target="https://www.medicare.gov/people-like-me/disability/disability.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medicaid.gov/index.html" TargetMode="External"/><Relationship Id="rId5" Type="http://schemas.openxmlformats.org/officeDocument/2006/relationships/hyperlink" Target="https://www.consumerfinance.gov/" TargetMode="External"/><Relationship Id="rId10" Type="http://schemas.openxmlformats.org/officeDocument/2006/relationships/hyperlink" Target="http://www.workerscompensation.com/" TargetMode="External"/><Relationship Id="rId4" Type="http://schemas.openxmlformats.org/officeDocument/2006/relationships/hyperlink" Target="https://www.helpwithmybank.gov/index.html" TargetMode="External"/><Relationship Id="rId9" Type="http://schemas.openxmlformats.org/officeDocument/2006/relationships/hyperlink" Target="http://www.nod.org/"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livingto100.com/" TargetMode="External"/><Relationship Id="rId3" Type="http://schemas.openxmlformats.org/officeDocument/2006/relationships/hyperlink" Target="https://www.ssa.gov/" TargetMode="External"/><Relationship Id="rId7" Type="http://schemas.openxmlformats.org/officeDocument/2006/relationships/hyperlink" Target="https://www.ssa.gov/planners/benefitcalculators.htm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ssa.gov/pubs/EN-05-10070.pdf" TargetMode="External"/><Relationship Id="rId11" Type="http://schemas.openxmlformats.org/officeDocument/2006/relationships/hyperlink" Target="http://www.exrx.net/Calculators/HealthAge.html" TargetMode="External"/><Relationship Id="rId5" Type="http://schemas.openxmlformats.org/officeDocument/2006/relationships/hyperlink" Target="https://www.ssa.gov/retire/estimator.html" TargetMode="External"/><Relationship Id="rId10" Type="http://schemas.openxmlformats.org/officeDocument/2006/relationships/hyperlink" Target="http://www.socialsecurity.gov/OACT/population/longevity.html" TargetMode="External"/><Relationship Id="rId4" Type="http://schemas.openxmlformats.org/officeDocument/2006/relationships/hyperlink" Target="http://maximizemysocialsecurity.com/" TargetMode="External"/><Relationship Id="rId9" Type="http://schemas.openxmlformats.org/officeDocument/2006/relationships/hyperlink" Target="https://bluezones.com/services/blue-zones-project/"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realeconomicimpact.org/"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www.askjan.org/" TargetMode="External"/><Relationship Id="rId5" Type="http://schemas.openxmlformats.org/officeDocument/2006/relationships/hyperlink" Target="http://www.practicalmoneyskills.com/games" TargetMode="External"/><Relationship Id="rId4" Type="http://schemas.openxmlformats.org/officeDocument/2006/relationships/hyperlink" Target="https://www.fdic.gov/consumers/consumer/moneysmart/index.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54.tiff"/><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Easterseals and Freddie Mac Present…"/>
          <p:cNvSpPr txBox="1">
            <a:spLocks noGrp="1"/>
          </p:cNvSpPr>
          <p:nvPr>
            <p:ph type="body" sz="quarter" idx="4294967295"/>
          </p:nvPr>
        </p:nvSpPr>
        <p:spPr>
          <a:xfrm>
            <a:off x="0" y="2535322"/>
            <a:ext cx="12192000" cy="1282700"/>
          </a:xfrm>
          <a:prstGeom prst="rect">
            <a:avLst/>
          </a:prstGeom>
        </p:spPr>
        <p:txBody>
          <a:bodyPr>
            <a:normAutofit/>
          </a:bodyPr>
          <a:lstStyle/>
          <a:p>
            <a:pPr marL="0" indent="0" algn="ctr">
              <a:spcBef>
                <a:spcPts val="0"/>
              </a:spcBef>
              <a:buSzTx/>
              <a:buNone/>
              <a:defRPr b="1"/>
            </a:pPr>
            <a:r>
              <a:rPr/>
              <a:t>Easterseals and Freddie Mac Present </a:t>
            </a:r>
          </a:p>
          <a:p>
            <a:pPr marL="0" indent="0" algn="ctr">
              <a:spcBef>
                <a:spcPts val="0"/>
              </a:spcBef>
              <a:buSzTx/>
              <a:buNone/>
              <a:defRPr b="1"/>
            </a:pPr>
            <a:r>
              <a:rPr/>
              <a:t>Financial and Housing Guidance with CreditSmart</a:t>
            </a:r>
            <a:r>
              <a:rPr baseline="30000"/>
              <a:t>®</a:t>
            </a:r>
          </a:p>
        </p:txBody>
      </p:sp>
      <p:pic>
        <p:nvPicPr>
          <p:cNvPr id="71" name="image.png" descr="image.png"/>
          <p:cNvPicPr>
            <a:picLocks noChangeAspect="1"/>
          </p:cNvPicPr>
          <p:nvPr/>
        </p:nvPicPr>
        <p:blipFill>
          <a:blip r:embed="rId3">
            <a:extLst/>
          </a:blip>
          <a:stretch>
            <a:fillRect/>
          </a:stretch>
        </p:blipFill>
        <p:spPr>
          <a:xfrm>
            <a:off x="3982286" y="3738897"/>
            <a:ext cx="4263357" cy="1518178"/>
          </a:xfrm>
          <a:prstGeom prst="rect">
            <a:avLst/>
          </a:prstGeom>
          <a:ln w="12700">
            <a:miter lim="400000"/>
          </a:ln>
        </p:spPr>
      </p:pic>
      <p:sp>
        <p:nvSpPr>
          <p:cNvPr id="72" name="Modules: 1, 2, and 3"/>
          <p:cNvSpPr txBox="1"/>
          <p:nvPr/>
        </p:nvSpPr>
        <p:spPr>
          <a:xfrm>
            <a:off x="2498892" y="5409449"/>
            <a:ext cx="7227888"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2400" b="1"/>
            </a:pPr>
            <a:r>
              <a:rPr lang="en-US" sz="3200" dirty="0"/>
              <a:t>O</a:t>
            </a:r>
            <a:r>
              <a:rPr lang="en-US" sz="3200" dirty="0" smtClean="0"/>
              <a:t>ctober 19, 2017</a:t>
            </a:r>
          </a:p>
          <a:p>
            <a:pPr algn="ctr">
              <a:defRPr sz="2400" b="1"/>
            </a:pPr>
            <a:r>
              <a:rPr sz="2800" smtClean="0"/>
              <a:t>Modules</a:t>
            </a:r>
            <a:r>
              <a:rPr sz="2800" b="0"/>
              <a:t>: 1, 2, and 3</a:t>
            </a:r>
          </a:p>
        </p:txBody>
      </p:sp>
      <p:grpSp>
        <p:nvGrpSpPr>
          <p:cNvPr id="76" name="Group"/>
          <p:cNvGrpSpPr/>
          <p:nvPr/>
        </p:nvGrpSpPr>
        <p:grpSpPr>
          <a:xfrm>
            <a:off x="1827212" y="762000"/>
            <a:ext cx="8537576" cy="1600200"/>
            <a:chOff x="0" y="0"/>
            <a:chExt cx="8537574" cy="1600200"/>
          </a:xfrm>
        </p:grpSpPr>
        <p:pic>
          <p:nvPicPr>
            <p:cNvPr id="73" name="image.jpeg" descr="image.jpeg"/>
            <p:cNvPicPr>
              <a:picLocks noChangeAspect="1"/>
            </p:cNvPicPr>
            <p:nvPr/>
          </p:nvPicPr>
          <p:blipFill>
            <a:blip r:embed="rId4">
              <a:extLst/>
            </a:blip>
            <a:stretch>
              <a:fillRect/>
            </a:stretch>
          </p:blipFill>
          <p:spPr>
            <a:xfrm>
              <a:off x="4952759" y="147709"/>
              <a:ext cx="3584816" cy="1304782"/>
            </a:xfrm>
            <a:prstGeom prst="rect">
              <a:avLst/>
            </a:prstGeom>
            <a:ln w="12700" cap="flat">
              <a:noFill/>
              <a:miter lim="400000"/>
            </a:ln>
            <a:effectLst/>
          </p:spPr>
        </p:pic>
        <p:pic>
          <p:nvPicPr>
            <p:cNvPr id="74" name="image.png" descr="image.png"/>
            <p:cNvPicPr>
              <a:picLocks noChangeAspect="1"/>
            </p:cNvPicPr>
            <p:nvPr/>
          </p:nvPicPr>
          <p:blipFill>
            <a:blip r:embed="rId5">
              <a:extLst/>
            </a:blip>
            <a:stretch>
              <a:fillRect/>
            </a:stretch>
          </p:blipFill>
          <p:spPr>
            <a:xfrm>
              <a:off x="0" y="0"/>
              <a:ext cx="4093662" cy="1600200"/>
            </a:xfrm>
            <a:prstGeom prst="rect">
              <a:avLst/>
            </a:prstGeom>
            <a:ln w="12700" cap="flat">
              <a:noFill/>
              <a:miter lim="400000"/>
            </a:ln>
            <a:effectLst/>
          </p:spPr>
        </p:pic>
        <p:sp>
          <p:nvSpPr>
            <p:cNvPr id="75" name="Line"/>
            <p:cNvSpPr/>
            <p:nvPr/>
          </p:nvSpPr>
          <p:spPr>
            <a:xfrm>
              <a:off x="4522787" y="0"/>
              <a:ext cx="1" cy="1600200"/>
            </a:xfrm>
            <a:prstGeom prst="line">
              <a:avLst/>
            </a:prstGeom>
            <a:noFill/>
            <a:ln w="12700" cap="flat">
              <a:solidFill>
                <a:srgbClr val="AFABAB"/>
              </a:solidFill>
              <a:prstDash val="solid"/>
              <a:miter lim="800000"/>
            </a:ln>
            <a:effectLst/>
          </p:spPr>
          <p:txBody>
            <a:bodyPr wrap="square" lIns="45719" tIns="45719" rIns="45719" bIns="45719" numCol="1" anchor="t">
              <a:noAutofit/>
            </a:bodyPr>
            <a:lstStyle/>
            <a:p>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jpeg" descr="image.jpeg"/>
          <p:cNvPicPr>
            <a:picLocks noChangeAspect="1"/>
          </p:cNvPicPr>
          <p:nvPr/>
        </p:nvPicPr>
        <p:blipFill>
          <a:blip r:embed="rId3">
            <a:extLst/>
          </a:blip>
          <a:stretch>
            <a:fillRect/>
          </a:stretch>
        </p:blipFill>
        <p:spPr>
          <a:xfrm>
            <a:off x="566737" y="3017837"/>
            <a:ext cx="2187576" cy="1704976"/>
          </a:xfrm>
          <a:prstGeom prst="rect">
            <a:avLst/>
          </a:prstGeom>
          <a:ln w="12700">
            <a:miter lim="400000"/>
          </a:ln>
        </p:spPr>
      </p:pic>
      <p:sp>
        <p:nvSpPr>
          <p:cNvPr id="132" name="GoToWebinar Platform"/>
          <p:cNvSpPr txBox="1">
            <a:spLocks noGrp="1"/>
          </p:cNvSpPr>
          <p:nvPr>
            <p:ph type="title" idx="4294967295"/>
          </p:nvPr>
        </p:nvSpPr>
        <p:spPr>
          <a:xfrm>
            <a:off x="495300" y="620712"/>
            <a:ext cx="11144250" cy="742951"/>
          </a:xfrm>
          <a:prstGeom prst="rect">
            <a:avLst/>
          </a:prstGeom>
        </p:spPr>
        <p:txBody>
          <a:bodyPr>
            <a:normAutofit/>
          </a:bodyPr>
          <a:lstStyle/>
          <a:p>
            <a:r>
              <a:rPr/>
              <a:t>GoToWebinar Platform</a:t>
            </a:r>
          </a:p>
        </p:txBody>
      </p:sp>
      <p:sp>
        <p:nvSpPr>
          <p:cNvPr id="134" name="Line"/>
          <p:cNvSpPr/>
          <p:nvPr/>
        </p:nvSpPr>
        <p:spPr>
          <a:xfrm flipH="1" flipV="1">
            <a:off x="1349375" y="3771899"/>
            <a:ext cx="717550" cy="509589"/>
          </a:xfrm>
          <a:prstGeom prst="line">
            <a:avLst/>
          </a:prstGeom>
          <a:ln w="63500">
            <a:solidFill>
              <a:srgbClr val="FF0000"/>
            </a:solidFill>
            <a:miter/>
            <a:tailEnd type="triangle"/>
          </a:ln>
        </p:spPr>
        <p:txBody>
          <a:bodyPr lIns="45719" rIns="45719"/>
          <a:lstStyle/>
          <a:p>
            <a:endParaRPr/>
          </a:p>
        </p:txBody>
      </p:sp>
      <p:sp>
        <p:nvSpPr>
          <p:cNvPr id="135" name="Line"/>
          <p:cNvSpPr/>
          <p:nvPr/>
        </p:nvSpPr>
        <p:spPr>
          <a:xfrm flipH="1">
            <a:off x="4013200" y="1454149"/>
            <a:ext cx="1112838" cy="454027"/>
          </a:xfrm>
          <a:prstGeom prst="line">
            <a:avLst/>
          </a:prstGeom>
          <a:ln w="63500">
            <a:solidFill>
              <a:srgbClr val="FF0000"/>
            </a:solidFill>
            <a:miter/>
            <a:tailEnd type="triangle"/>
          </a:ln>
        </p:spPr>
        <p:txBody>
          <a:bodyPr lIns="45719" rIns="45719"/>
          <a:lstStyle/>
          <a:p>
            <a:endParaRPr/>
          </a:p>
        </p:txBody>
      </p:sp>
      <p:pic>
        <p:nvPicPr>
          <p:cNvPr id="136" name="image.jpeg" descr="image.jpeg"/>
          <p:cNvPicPr>
            <a:picLocks noChangeAspect="1"/>
          </p:cNvPicPr>
          <p:nvPr/>
        </p:nvPicPr>
        <p:blipFill>
          <a:blip r:embed="rId4">
            <a:extLst/>
          </a:blip>
          <a:stretch>
            <a:fillRect/>
          </a:stretch>
        </p:blipFill>
        <p:spPr>
          <a:xfrm>
            <a:off x="3003550" y="3030537"/>
            <a:ext cx="2189163" cy="1682751"/>
          </a:xfrm>
          <a:prstGeom prst="rect">
            <a:avLst/>
          </a:prstGeom>
          <a:ln w="12700">
            <a:miter lim="400000"/>
          </a:ln>
        </p:spPr>
      </p:pic>
      <p:sp>
        <p:nvSpPr>
          <p:cNvPr id="137" name="Line"/>
          <p:cNvSpPr/>
          <p:nvPr/>
        </p:nvSpPr>
        <p:spPr>
          <a:xfrm>
            <a:off x="2827337" y="3006725"/>
            <a:ext cx="776289" cy="441325"/>
          </a:xfrm>
          <a:prstGeom prst="line">
            <a:avLst/>
          </a:prstGeom>
          <a:ln w="63500">
            <a:solidFill>
              <a:srgbClr val="FF0000"/>
            </a:solidFill>
            <a:miter/>
            <a:tailEnd type="triangle"/>
          </a:ln>
        </p:spPr>
        <p:txBody>
          <a:bodyPr lIns="45719" rIns="45719"/>
          <a:lstStyle/>
          <a:p>
            <a:endParaRPr/>
          </a:p>
        </p:txBody>
      </p:sp>
      <p:sp>
        <p:nvSpPr>
          <p:cNvPr id="138" name="Line"/>
          <p:cNvSpPr/>
          <p:nvPr/>
        </p:nvSpPr>
        <p:spPr>
          <a:xfrm flipH="1" flipV="1">
            <a:off x="609600" y="4973637"/>
            <a:ext cx="10972801" cy="1"/>
          </a:xfrm>
          <a:prstGeom prst="line">
            <a:avLst/>
          </a:prstGeom>
          <a:ln w="6350">
            <a:solidFill>
              <a:srgbClr val="000000"/>
            </a:solidFill>
            <a:miter/>
          </a:ln>
        </p:spPr>
        <p:txBody>
          <a:bodyPr lIns="45719" rIns="45719"/>
          <a:lstStyle/>
          <a:p>
            <a:endParaRPr/>
          </a:p>
        </p:txBody>
      </p:sp>
      <p:pic>
        <p:nvPicPr>
          <p:cNvPr id="139" name="image.jpeg" descr="image.jpeg"/>
          <p:cNvPicPr>
            <a:picLocks noChangeAspect="1"/>
          </p:cNvPicPr>
          <p:nvPr/>
        </p:nvPicPr>
        <p:blipFill>
          <a:blip r:embed="rId5">
            <a:extLst/>
          </a:blip>
          <a:stretch>
            <a:fillRect/>
          </a:stretch>
        </p:blipFill>
        <p:spPr>
          <a:xfrm>
            <a:off x="5651500" y="1600200"/>
            <a:ext cx="3027363" cy="3082925"/>
          </a:xfrm>
          <a:prstGeom prst="rect">
            <a:avLst/>
          </a:prstGeom>
          <a:ln w="12700">
            <a:miter lim="400000"/>
          </a:ln>
          <a:effectLst>
            <a:outerShdw blurRad="50800" dist="38100" dir="2700000" rotWithShape="0">
              <a:srgbClr val="808080">
                <a:alpha val="39997"/>
              </a:srgbClr>
            </a:outerShdw>
          </a:effectLst>
        </p:spPr>
      </p:pic>
      <p:sp>
        <p:nvSpPr>
          <p:cNvPr id="140" name="Line"/>
          <p:cNvSpPr/>
          <p:nvPr/>
        </p:nvSpPr>
        <p:spPr>
          <a:xfrm flipV="1">
            <a:off x="5264150" y="2244725"/>
            <a:ext cx="623888" cy="282575"/>
          </a:xfrm>
          <a:prstGeom prst="line">
            <a:avLst/>
          </a:prstGeom>
          <a:ln w="63500">
            <a:solidFill>
              <a:srgbClr val="FF0000"/>
            </a:solidFill>
            <a:miter/>
            <a:tailEnd type="triangle"/>
          </a:ln>
        </p:spPr>
        <p:txBody>
          <a:bodyPr lIns="45719" rIns="45719"/>
          <a:lstStyle/>
          <a:p>
            <a:endParaRPr/>
          </a:p>
        </p:txBody>
      </p:sp>
      <p:sp>
        <p:nvSpPr>
          <p:cNvPr id="141" name="Line"/>
          <p:cNvSpPr/>
          <p:nvPr/>
        </p:nvSpPr>
        <p:spPr>
          <a:xfrm flipH="1">
            <a:off x="7356475" y="3975099"/>
            <a:ext cx="788988" cy="414339"/>
          </a:xfrm>
          <a:prstGeom prst="line">
            <a:avLst/>
          </a:prstGeom>
          <a:ln w="63500">
            <a:solidFill>
              <a:srgbClr val="FF0000"/>
            </a:solidFill>
            <a:miter/>
            <a:tailEnd type="triangle"/>
          </a:ln>
        </p:spPr>
        <p:txBody>
          <a:bodyPr lIns="45719" rIns="45719"/>
          <a:lstStyle/>
          <a:p>
            <a:endParaRPr/>
          </a:p>
        </p:txBody>
      </p:sp>
      <p:sp>
        <p:nvSpPr>
          <p:cNvPr id="142" name="Line"/>
          <p:cNvSpPr/>
          <p:nvPr/>
        </p:nvSpPr>
        <p:spPr>
          <a:xfrm flipV="1">
            <a:off x="5126037" y="3998912"/>
            <a:ext cx="623889" cy="282576"/>
          </a:xfrm>
          <a:prstGeom prst="line">
            <a:avLst/>
          </a:prstGeom>
          <a:ln w="63500">
            <a:solidFill>
              <a:srgbClr val="FF0000"/>
            </a:solidFill>
            <a:miter/>
            <a:tailEnd type="triangle"/>
          </a:ln>
        </p:spPr>
        <p:txBody>
          <a:bodyPr lIns="45719" rIns="45719"/>
          <a:lstStyle/>
          <a:p>
            <a:endParaRPr/>
          </a:p>
        </p:txBody>
      </p:sp>
      <p:sp>
        <p:nvSpPr>
          <p:cNvPr id="143" name="A survey will pop up at the end of today’s webinar - please complete it.…"/>
          <p:cNvSpPr txBox="1"/>
          <p:nvPr/>
        </p:nvSpPr>
        <p:spPr>
          <a:xfrm>
            <a:off x="3948112" y="5267325"/>
            <a:ext cx="6775451"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2000">
                <a:solidFill>
                  <a:schemeClr val="accent1"/>
                </a:solidFill>
              </a:defRPr>
            </a:pPr>
            <a:r>
              <a:rPr sz="2000"/>
              <a:t>A survey will pop up at the end of today’s webinar </a:t>
            </a:r>
            <a:r>
              <a:rPr lang="en-US" sz="2000"/>
              <a:t>—</a:t>
            </a:r>
            <a:r>
              <a:rPr sz="2000"/>
              <a:t> please complete it.</a:t>
            </a:r>
          </a:p>
          <a:p>
            <a:pPr defTabSz="457200">
              <a:defRPr sz="2000">
                <a:solidFill>
                  <a:schemeClr val="accent1"/>
                </a:solidFill>
              </a:defRPr>
            </a:pPr>
            <a:r>
              <a:rPr sz="2000"/>
              <a:t>Your pop-up blocker must be disabled to view and complete the survey.</a:t>
            </a:r>
          </a:p>
          <a:p>
            <a:pPr defTabSz="457200">
              <a:defRPr sz="2000">
                <a:solidFill>
                  <a:schemeClr val="accent1"/>
                </a:solidFill>
              </a:defRPr>
            </a:pPr>
            <a:r>
              <a:rPr sz="2000"/>
              <a:t>We appreciate your feedback!</a:t>
            </a:r>
          </a:p>
        </p:txBody>
      </p:sp>
      <p:pic>
        <p:nvPicPr>
          <p:cNvPr id="144" name="http://p3cdn4static.sharpschool.com/UserFiles/Servers/Server_3677201/Image/campusclimate.jpg" descr="http://p3cdn4static.sharpschool.com/UserFiles/Servers/Server_3677201/Image/campusclimate.jpg"/>
          <p:cNvPicPr>
            <a:picLocks noChangeAspect="1"/>
          </p:cNvPicPr>
          <p:nvPr/>
        </p:nvPicPr>
        <p:blipFill>
          <a:blip r:embed="rId6">
            <a:extLst/>
          </a:blip>
          <a:stretch>
            <a:fillRect/>
          </a:stretch>
        </p:blipFill>
        <p:spPr>
          <a:xfrm>
            <a:off x="1773237" y="5167312"/>
            <a:ext cx="1881188" cy="1230313"/>
          </a:xfrm>
          <a:prstGeom prst="rect">
            <a:avLst/>
          </a:prstGeom>
          <a:ln w="12700">
            <a:miter lim="400000"/>
          </a:ln>
        </p:spPr>
      </p:pic>
      <p:sp>
        <p:nvSpPr>
          <p:cNvPr id="146" name="Line"/>
          <p:cNvSpPr/>
          <p:nvPr/>
        </p:nvSpPr>
        <p:spPr>
          <a:xfrm>
            <a:off x="8381999" y="1135062"/>
            <a:ext cx="679451" cy="527051"/>
          </a:xfrm>
          <a:prstGeom prst="line">
            <a:avLst/>
          </a:prstGeom>
          <a:ln w="63500">
            <a:solidFill>
              <a:schemeClr val="accent1"/>
            </a:solidFill>
            <a:miter/>
            <a:tailEnd type="triangle"/>
          </a:ln>
        </p:spPr>
        <p:txBody>
          <a:bodyPr lIns="45719" rIns="45719"/>
          <a:lstStyle/>
          <a:p>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19" name="Toll Number:   415-655-0052…"/>
          <p:cNvSpPr txBox="1"/>
          <p:nvPr/>
        </p:nvSpPr>
        <p:spPr>
          <a:xfrm>
            <a:off x="609600" y="1604962"/>
            <a:ext cx="4330700" cy="1200329"/>
          </a:xfrm>
          <a:prstGeom prst="rect">
            <a:avLst/>
          </a:prstGeom>
          <a:ln w="12700">
            <a:solidFill>
              <a:srgbClr val="7F7F7F"/>
            </a:solidFill>
          </a:ln>
          <a:extLst>
            <a:ext uri="{C572A759-6A51-4108-AA02-DFA0A04FC94B}">
              <ma14:wrappingTextBoxFlag xmlns:ma14="http://schemas.microsoft.com/office/mac/drawingml/2011/main" xmlns="" val="1"/>
            </a:ext>
          </a:extLst>
        </p:spPr>
        <p:txBody>
          <a:bodyPr lIns="45719" rIns="45719">
            <a:spAutoFit/>
          </a:bodyPr>
          <a:lstStyle/>
          <a:p>
            <a:pPr>
              <a:defRPr sz="2400"/>
            </a:pPr>
            <a:r>
              <a:rPr/>
              <a:t>Toll Number:   </a:t>
            </a:r>
            <a:r>
              <a:rPr lang="is-IS" sz="2400" smtClean="0"/>
              <a:t>213-929-4232</a:t>
            </a:r>
            <a:r>
              <a:rPr lang="is-IS" sz="2400"/>
              <a:t> </a:t>
            </a:r>
            <a:r>
              <a:rPr smtClean="0"/>
              <a:t> </a:t>
            </a:r>
            <a:endParaRPr/>
          </a:p>
          <a:p>
            <a:pPr>
              <a:defRPr sz="2400"/>
            </a:pPr>
            <a:r>
              <a:rPr/>
              <a:t>Access Code: </a:t>
            </a:r>
            <a:r>
              <a:rPr lang="mr-IN" sz="2400"/>
              <a:t>631-904-067</a:t>
            </a:r>
            <a:r>
              <a:rPr smtClean="0"/>
              <a:t> </a:t>
            </a:r>
            <a:endParaRPr/>
          </a:p>
          <a:p>
            <a:pPr>
              <a:defRPr sz="2400"/>
            </a:pPr>
            <a:r>
              <a:rPr/>
              <a:t>Webinar ID:    </a:t>
            </a:r>
            <a:r>
              <a:rPr lang="mr-IN" sz="2400"/>
              <a:t>370-579-235</a:t>
            </a:r>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999620" y="1615240"/>
            <a:ext cx="2984165" cy="2668003"/>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ights and Responsibility"/>
          <p:cNvSpPr txBox="1">
            <a:spLocks noGrp="1"/>
          </p:cNvSpPr>
          <p:nvPr>
            <p:ph type="title" idx="4294967295"/>
          </p:nvPr>
        </p:nvSpPr>
        <p:spPr>
          <a:xfrm>
            <a:off x="495300" y="620712"/>
            <a:ext cx="11144250" cy="742951"/>
          </a:xfrm>
          <a:prstGeom prst="rect">
            <a:avLst/>
          </a:prstGeom>
        </p:spPr>
        <p:txBody>
          <a:bodyPr>
            <a:normAutofit/>
          </a:bodyPr>
          <a:lstStyle/>
          <a:p>
            <a:r>
              <a:rPr/>
              <a:t>Rights and Responsibility</a:t>
            </a:r>
          </a:p>
        </p:txBody>
      </p:sp>
      <p:pic>
        <p:nvPicPr>
          <p:cNvPr id="149" name="image.png" descr="image.png"/>
          <p:cNvPicPr>
            <a:picLocks noChangeAspect="1"/>
          </p:cNvPicPr>
          <p:nvPr/>
        </p:nvPicPr>
        <p:blipFill>
          <a:blip r:embed="rId3">
            <a:extLst/>
          </a:blip>
          <a:stretch>
            <a:fillRect/>
          </a:stretch>
        </p:blipFill>
        <p:spPr>
          <a:xfrm>
            <a:off x="1927225" y="2286000"/>
            <a:ext cx="2794000" cy="2794000"/>
          </a:xfrm>
          <a:prstGeom prst="rect">
            <a:avLst/>
          </a:prstGeom>
          <a:ln w="12700">
            <a:miter lim="400000"/>
          </a:ln>
        </p:spPr>
      </p:pic>
      <p:pic>
        <p:nvPicPr>
          <p:cNvPr id="150" name="image.png" descr="image.png"/>
          <p:cNvPicPr>
            <a:picLocks noChangeAspect="1"/>
          </p:cNvPicPr>
          <p:nvPr/>
        </p:nvPicPr>
        <p:blipFill>
          <a:blip r:embed="rId4">
            <a:extLst/>
          </a:blip>
          <a:stretch>
            <a:fillRect/>
          </a:stretch>
        </p:blipFill>
        <p:spPr>
          <a:xfrm>
            <a:off x="7413625" y="2286000"/>
            <a:ext cx="2794000" cy="2794000"/>
          </a:xfrm>
          <a:prstGeom prst="rect">
            <a:avLst/>
          </a:prstGeom>
          <a:ln w="12700">
            <a:miter lim="400000"/>
          </a:ln>
        </p:spPr>
      </p:pic>
      <p:sp>
        <p:nvSpPr>
          <p:cNvPr id="151" name="Line"/>
          <p:cNvSpPr/>
          <p:nvPr/>
        </p:nvSpPr>
        <p:spPr>
          <a:xfrm flipH="1">
            <a:off x="6067425" y="1562100"/>
            <a:ext cx="1" cy="4621213"/>
          </a:xfrm>
          <a:prstGeom prst="line">
            <a:avLst/>
          </a:prstGeom>
          <a:ln w="25400">
            <a:solidFill>
              <a:srgbClr val="7F7F7F"/>
            </a:solidFill>
            <a:miter/>
          </a:ln>
        </p:spPr>
        <p:txBody>
          <a:bodyPr lIns="45719" rIns="45719"/>
          <a:lstStyle/>
          <a:p>
            <a:endParaRPr/>
          </a:p>
        </p:txBody>
      </p:sp>
      <p:sp>
        <p:nvSpPr>
          <p:cNvPr id="152" name="Rights"/>
          <p:cNvSpPr txBox="1"/>
          <p:nvPr/>
        </p:nvSpPr>
        <p:spPr>
          <a:xfrm>
            <a:off x="6286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Rights</a:t>
            </a:r>
          </a:p>
        </p:txBody>
      </p:sp>
      <p:sp>
        <p:nvSpPr>
          <p:cNvPr id="153" name="Responsibility"/>
          <p:cNvSpPr txBox="1"/>
          <p:nvPr/>
        </p:nvSpPr>
        <p:spPr>
          <a:xfrm>
            <a:off x="61150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Responsibility</a:t>
            </a:r>
          </a:p>
        </p:txBody>
      </p:sp>
      <p:sp>
        <p:nvSpPr>
          <p:cNvPr id="154" name="Control your personal money"/>
          <p:cNvSpPr txBox="1"/>
          <p:nvPr/>
        </p:nvSpPr>
        <p:spPr>
          <a:xfrm>
            <a:off x="628650" y="5218112"/>
            <a:ext cx="5391150" cy="4770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ts val="3000"/>
              </a:lnSpc>
              <a:defRPr sz="2800"/>
            </a:lvl1pPr>
          </a:lstStyle>
          <a:p>
            <a:r>
              <a:rPr lang="en-US">
                <a:solidFill>
                  <a:schemeClr val="tx1"/>
                </a:solidFill>
              </a:rPr>
              <a:t>To </a:t>
            </a:r>
            <a:r>
              <a:rPr lang="en-US" smtClean="0">
                <a:solidFill>
                  <a:schemeClr val="tx1"/>
                </a:solidFill>
              </a:rPr>
              <a:t>c</a:t>
            </a:r>
            <a:r>
              <a:rPr>
                <a:solidFill>
                  <a:schemeClr val="tx1"/>
                </a:solidFill>
              </a:rPr>
              <a:t>ontrol your personal money</a:t>
            </a:r>
          </a:p>
        </p:txBody>
      </p:sp>
      <p:sp>
        <p:nvSpPr>
          <p:cNvPr id="155" name="Pay your bills and manage your money"/>
          <p:cNvSpPr txBox="1"/>
          <p:nvPr/>
        </p:nvSpPr>
        <p:spPr>
          <a:xfrm>
            <a:off x="6115050" y="5218112"/>
            <a:ext cx="53911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ts val="3000"/>
              </a:lnSpc>
              <a:defRPr sz="2800"/>
            </a:pPr>
            <a:r>
              <a:rPr lang="en-US">
                <a:solidFill>
                  <a:schemeClr val="tx1"/>
                </a:solidFill>
              </a:rPr>
              <a:t>To </a:t>
            </a:r>
            <a:r>
              <a:rPr lang="en-US" smtClean="0">
                <a:solidFill>
                  <a:schemeClr val="tx1"/>
                </a:solidFill>
              </a:rPr>
              <a:t>p</a:t>
            </a:r>
            <a:r>
              <a:rPr>
                <a:solidFill>
                  <a:schemeClr val="tx1"/>
                </a:solidFill>
              </a:rPr>
              <a:t>ay your bills and manage</a:t>
            </a:r>
            <a:br>
              <a:rPr>
                <a:solidFill>
                  <a:schemeClr val="tx1"/>
                </a:solidFill>
              </a:rPr>
            </a:br>
            <a:r>
              <a:rPr>
                <a:solidFill>
                  <a:schemeClr val="tx1"/>
                </a:solidFill>
              </a:rPr>
              <a:t>your money</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png" descr="image.png"/>
          <p:cNvPicPr>
            <a:picLocks noChangeAspect="1"/>
          </p:cNvPicPr>
          <p:nvPr/>
        </p:nvPicPr>
        <p:blipFill>
          <a:blip r:embed="rId3">
            <a:extLst/>
          </a:blip>
          <a:stretch>
            <a:fillRect/>
          </a:stretch>
        </p:blipFill>
        <p:spPr>
          <a:xfrm>
            <a:off x="7413625" y="2286000"/>
            <a:ext cx="2794000" cy="2794000"/>
          </a:xfrm>
          <a:prstGeom prst="rect">
            <a:avLst/>
          </a:prstGeom>
          <a:ln w="12700">
            <a:miter lim="400000"/>
          </a:ln>
        </p:spPr>
      </p:pic>
      <p:pic>
        <p:nvPicPr>
          <p:cNvPr id="158" name="image.png" descr="image.png"/>
          <p:cNvPicPr>
            <a:picLocks noChangeAspect="1"/>
          </p:cNvPicPr>
          <p:nvPr/>
        </p:nvPicPr>
        <p:blipFill>
          <a:blip r:embed="rId4">
            <a:extLst/>
          </a:blip>
          <a:stretch>
            <a:fillRect/>
          </a:stretch>
        </p:blipFill>
        <p:spPr>
          <a:xfrm>
            <a:off x="1927225" y="2286000"/>
            <a:ext cx="2794000" cy="2794000"/>
          </a:xfrm>
          <a:prstGeom prst="rect">
            <a:avLst/>
          </a:prstGeom>
          <a:ln w="12700">
            <a:miter lim="400000"/>
          </a:ln>
        </p:spPr>
      </p:pic>
      <p:sp>
        <p:nvSpPr>
          <p:cNvPr id="159" name="Rights and Responsibility"/>
          <p:cNvSpPr txBox="1">
            <a:spLocks noGrp="1"/>
          </p:cNvSpPr>
          <p:nvPr>
            <p:ph type="title" idx="4294967295"/>
          </p:nvPr>
        </p:nvSpPr>
        <p:spPr>
          <a:xfrm>
            <a:off x="495300" y="620712"/>
            <a:ext cx="11144250" cy="742951"/>
          </a:xfrm>
          <a:prstGeom prst="rect">
            <a:avLst/>
          </a:prstGeom>
        </p:spPr>
        <p:txBody>
          <a:bodyPr>
            <a:normAutofit/>
          </a:bodyPr>
          <a:lstStyle/>
          <a:p>
            <a:r>
              <a:rPr/>
              <a:t>Rights and Responsibility</a:t>
            </a:r>
          </a:p>
        </p:txBody>
      </p:sp>
      <p:sp>
        <p:nvSpPr>
          <p:cNvPr id="160" name="Line"/>
          <p:cNvSpPr/>
          <p:nvPr/>
        </p:nvSpPr>
        <p:spPr>
          <a:xfrm flipH="1">
            <a:off x="6067425" y="1562100"/>
            <a:ext cx="1" cy="4621213"/>
          </a:xfrm>
          <a:prstGeom prst="line">
            <a:avLst/>
          </a:prstGeom>
          <a:ln w="25400">
            <a:solidFill>
              <a:srgbClr val="7F7F7F"/>
            </a:solidFill>
            <a:miter/>
          </a:ln>
        </p:spPr>
        <p:txBody>
          <a:bodyPr lIns="45719" rIns="45719"/>
          <a:lstStyle/>
          <a:p>
            <a:endParaRPr/>
          </a:p>
        </p:txBody>
      </p:sp>
      <p:sp>
        <p:nvSpPr>
          <p:cNvPr id="161" name="Rights"/>
          <p:cNvSpPr txBox="1"/>
          <p:nvPr/>
        </p:nvSpPr>
        <p:spPr>
          <a:xfrm>
            <a:off x="6286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Rights</a:t>
            </a:r>
          </a:p>
        </p:txBody>
      </p:sp>
      <p:sp>
        <p:nvSpPr>
          <p:cNvPr id="162" name="Responsibility"/>
          <p:cNvSpPr txBox="1"/>
          <p:nvPr/>
        </p:nvSpPr>
        <p:spPr>
          <a:xfrm>
            <a:off x="61150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Responsibility</a:t>
            </a:r>
          </a:p>
        </p:txBody>
      </p:sp>
      <p:sp>
        <p:nvSpPr>
          <p:cNvPr id="163" name="To have a job and make money"/>
          <p:cNvSpPr txBox="1"/>
          <p:nvPr/>
        </p:nvSpPr>
        <p:spPr>
          <a:xfrm>
            <a:off x="628650" y="5218112"/>
            <a:ext cx="5391150" cy="471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ts val="3000"/>
              </a:lnSpc>
              <a:defRPr sz="2800"/>
            </a:lvl1pPr>
          </a:lstStyle>
          <a:p>
            <a:r>
              <a:rPr/>
              <a:t>To have a job and make money</a:t>
            </a:r>
          </a:p>
        </p:txBody>
      </p:sp>
      <p:sp>
        <p:nvSpPr>
          <p:cNvPr id="164" name="To keep a job, so you can live the way you want to"/>
          <p:cNvSpPr txBox="1"/>
          <p:nvPr/>
        </p:nvSpPr>
        <p:spPr>
          <a:xfrm>
            <a:off x="6115050" y="5218112"/>
            <a:ext cx="5391150" cy="852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ts val="3000"/>
              </a:lnSpc>
              <a:defRPr sz="2800"/>
            </a:pPr>
            <a:r>
              <a:rPr/>
              <a:t>To keep a job, so you can live</a:t>
            </a:r>
            <a:br>
              <a:rPr/>
            </a:br>
            <a:r>
              <a:rPr/>
              <a:t>the way you want to</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png" descr="image.png"/>
          <p:cNvPicPr>
            <a:picLocks noChangeAspect="1"/>
          </p:cNvPicPr>
          <p:nvPr/>
        </p:nvPicPr>
        <p:blipFill>
          <a:blip r:embed="rId3">
            <a:extLst/>
          </a:blip>
          <a:stretch>
            <a:fillRect/>
          </a:stretch>
        </p:blipFill>
        <p:spPr>
          <a:xfrm>
            <a:off x="7413625" y="2286000"/>
            <a:ext cx="2794000" cy="2794000"/>
          </a:xfrm>
          <a:prstGeom prst="rect">
            <a:avLst/>
          </a:prstGeom>
          <a:ln w="12700">
            <a:miter lim="400000"/>
          </a:ln>
        </p:spPr>
      </p:pic>
      <p:pic>
        <p:nvPicPr>
          <p:cNvPr id="167" name="image.png" descr="image.png"/>
          <p:cNvPicPr>
            <a:picLocks noChangeAspect="1"/>
          </p:cNvPicPr>
          <p:nvPr/>
        </p:nvPicPr>
        <p:blipFill>
          <a:blip r:embed="rId4">
            <a:extLst/>
          </a:blip>
          <a:stretch>
            <a:fillRect/>
          </a:stretch>
        </p:blipFill>
        <p:spPr>
          <a:xfrm>
            <a:off x="1927225" y="2286000"/>
            <a:ext cx="2794000" cy="2794000"/>
          </a:xfrm>
          <a:prstGeom prst="rect">
            <a:avLst/>
          </a:prstGeom>
          <a:ln w="12700">
            <a:miter lim="400000"/>
          </a:ln>
        </p:spPr>
      </p:pic>
      <p:sp>
        <p:nvSpPr>
          <p:cNvPr id="168" name="Rights and Responsibility"/>
          <p:cNvSpPr txBox="1">
            <a:spLocks noGrp="1"/>
          </p:cNvSpPr>
          <p:nvPr>
            <p:ph type="title" idx="4294967295"/>
          </p:nvPr>
        </p:nvSpPr>
        <p:spPr>
          <a:xfrm>
            <a:off x="495300" y="620712"/>
            <a:ext cx="11144250" cy="742951"/>
          </a:xfrm>
          <a:prstGeom prst="rect">
            <a:avLst/>
          </a:prstGeom>
        </p:spPr>
        <p:txBody>
          <a:bodyPr>
            <a:normAutofit/>
          </a:bodyPr>
          <a:lstStyle/>
          <a:p>
            <a:r>
              <a:rPr/>
              <a:t>Rights and Responsibility</a:t>
            </a:r>
          </a:p>
        </p:txBody>
      </p:sp>
      <p:sp>
        <p:nvSpPr>
          <p:cNvPr id="169" name="Line"/>
          <p:cNvSpPr/>
          <p:nvPr/>
        </p:nvSpPr>
        <p:spPr>
          <a:xfrm flipH="1">
            <a:off x="6067425" y="1562100"/>
            <a:ext cx="1" cy="4621213"/>
          </a:xfrm>
          <a:prstGeom prst="line">
            <a:avLst/>
          </a:prstGeom>
          <a:ln w="25400">
            <a:solidFill>
              <a:srgbClr val="7F7F7F"/>
            </a:solidFill>
            <a:miter/>
          </a:ln>
        </p:spPr>
        <p:txBody>
          <a:bodyPr lIns="45719" rIns="45719"/>
          <a:lstStyle/>
          <a:p>
            <a:endParaRPr/>
          </a:p>
        </p:txBody>
      </p:sp>
      <p:sp>
        <p:nvSpPr>
          <p:cNvPr id="170" name="Rights"/>
          <p:cNvSpPr txBox="1"/>
          <p:nvPr/>
        </p:nvSpPr>
        <p:spPr>
          <a:xfrm>
            <a:off x="6286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Rights</a:t>
            </a:r>
          </a:p>
        </p:txBody>
      </p:sp>
      <p:sp>
        <p:nvSpPr>
          <p:cNvPr id="171" name="Responsibility"/>
          <p:cNvSpPr txBox="1"/>
          <p:nvPr/>
        </p:nvSpPr>
        <p:spPr>
          <a:xfrm>
            <a:off x="61150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Responsibility</a:t>
            </a:r>
          </a:p>
        </p:txBody>
      </p:sp>
      <p:sp>
        <p:nvSpPr>
          <p:cNvPr id="172" name="To keep things of your own"/>
          <p:cNvSpPr txBox="1"/>
          <p:nvPr/>
        </p:nvSpPr>
        <p:spPr>
          <a:xfrm>
            <a:off x="628650" y="5218112"/>
            <a:ext cx="5391150" cy="471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ts val="3000"/>
              </a:lnSpc>
              <a:defRPr sz="2800"/>
            </a:lvl1pPr>
          </a:lstStyle>
          <a:p>
            <a:r>
              <a:rPr/>
              <a:t>To keep things of your own</a:t>
            </a:r>
          </a:p>
        </p:txBody>
      </p:sp>
      <p:sp>
        <p:nvSpPr>
          <p:cNvPr id="173" name="To take care of your things"/>
          <p:cNvSpPr txBox="1"/>
          <p:nvPr/>
        </p:nvSpPr>
        <p:spPr>
          <a:xfrm>
            <a:off x="6115050" y="5218112"/>
            <a:ext cx="5391150" cy="471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ts val="3000"/>
              </a:lnSpc>
              <a:defRPr sz="2800"/>
            </a:lvl1pPr>
          </a:lstStyle>
          <a:p>
            <a:r>
              <a:rPr/>
              <a:t>To take care of your things</a:t>
            </a:r>
          </a:p>
        </p:txBody>
      </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png" descr="image.png"/>
          <p:cNvPicPr>
            <a:picLocks noChangeAspect="1"/>
          </p:cNvPicPr>
          <p:nvPr/>
        </p:nvPicPr>
        <p:blipFill>
          <a:blip r:embed="rId3">
            <a:extLst/>
          </a:blip>
          <a:stretch>
            <a:fillRect/>
          </a:stretch>
        </p:blipFill>
        <p:spPr>
          <a:xfrm>
            <a:off x="7413625" y="2286000"/>
            <a:ext cx="2794000" cy="2794000"/>
          </a:xfrm>
          <a:prstGeom prst="rect">
            <a:avLst/>
          </a:prstGeom>
          <a:ln w="12700">
            <a:miter lim="400000"/>
          </a:ln>
        </p:spPr>
      </p:pic>
      <p:pic>
        <p:nvPicPr>
          <p:cNvPr id="176" name="image.png" descr="image.png"/>
          <p:cNvPicPr>
            <a:picLocks noChangeAspect="1"/>
          </p:cNvPicPr>
          <p:nvPr/>
        </p:nvPicPr>
        <p:blipFill>
          <a:blip r:embed="rId4">
            <a:extLst/>
          </a:blip>
          <a:stretch>
            <a:fillRect/>
          </a:stretch>
        </p:blipFill>
        <p:spPr>
          <a:xfrm>
            <a:off x="1927225" y="2286000"/>
            <a:ext cx="2794000" cy="2794000"/>
          </a:xfrm>
          <a:prstGeom prst="rect">
            <a:avLst/>
          </a:prstGeom>
          <a:ln w="12700">
            <a:miter lim="400000"/>
          </a:ln>
        </p:spPr>
      </p:pic>
      <p:sp>
        <p:nvSpPr>
          <p:cNvPr id="177" name="Rights and Responsibility"/>
          <p:cNvSpPr txBox="1">
            <a:spLocks noGrp="1"/>
          </p:cNvSpPr>
          <p:nvPr>
            <p:ph type="title" idx="4294967295"/>
          </p:nvPr>
        </p:nvSpPr>
        <p:spPr>
          <a:xfrm>
            <a:off x="495300" y="620712"/>
            <a:ext cx="11144250" cy="742951"/>
          </a:xfrm>
          <a:prstGeom prst="rect">
            <a:avLst/>
          </a:prstGeom>
        </p:spPr>
        <p:txBody>
          <a:bodyPr>
            <a:normAutofit/>
          </a:bodyPr>
          <a:lstStyle/>
          <a:p>
            <a:r>
              <a:rPr/>
              <a:t>Rights and Responsibility</a:t>
            </a:r>
          </a:p>
        </p:txBody>
      </p:sp>
      <p:sp>
        <p:nvSpPr>
          <p:cNvPr id="178" name="Line"/>
          <p:cNvSpPr/>
          <p:nvPr/>
        </p:nvSpPr>
        <p:spPr>
          <a:xfrm flipH="1">
            <a:off x="6067425" y="1562100"/>
            <a:ext cx="1" cy="4621213"/>
          </a:xfrm>
          <a:prstGeom prst="line">
            <a:avLst/>
          </a:prstGeom>
          <a:ln w="25400">
            <a:solidFill>
              <a:srgbClr val="7F7F7F"/>
            </a:solidFill>
            <a:miter/>
          </a:ln>
        </p:spPr>
        <p:txBody>
          <a:bodyPr lIns="45719" rIns="45719"/>
          <a:lstStyle/>
          <a:p>
            <a:endParaRPr/>
          </a:p>
        </p:txBody>
      </p:sp>
      <p:sp>
        <p:nvSpPr>
          <p:cNvPr id="179" name="Rights"/>
          <p:cNvSpPr txBox="1"/>
          <p:nvPr/>
        </p:nvSpPr>
        <p:spPr>
          <a:xfrm>
            <a:off x="6286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Rights</a:t>
            </a:r>
          </a:p>
        </p:txBody>
      </p:sp>
      <p:sp>
        <p:nvSpPr>
          <p:cNvPr id="180" name="Responsibility"/>
          <p:cNvSpPr txBox="1"/>
          <p:nvPr/>
        </p:nvSpPr>
        <p:spPr>
          <a:xfrm>
            <a:off x="61150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Responsibility</a:t>
            </a:r>
          </a:p>
        </p:txBody>
      </p:sp>
      <p:sp>
        <p:nvSpPr>
          <p:cNvPr id="181" name="To have privacy, spend time alone to talk to whom you want to privately"/>
          <p:cNvSpPr txBox="1"/>
          <p:nvPr/>
        </p:nvSpPr>
        <p:spPr>
          <a:xfrm>
            <a:off x="628650" y="5218112"/>
            <a:ext cx="5391150" cy="852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ts val="3000"/>
              </a:lnSpc>
              <a:defRPr sz="2800"/>
            </a:lvl1pPr>
          </a:lstStyle>
          <a:p>
            <a:r>
              <a:rPr/>
              <a:t>To have privacy, spend time alone to talk to whom you want to privately</a:t>
            </a:r>
          </a:p>
        </p:txBody>
      </p:sp>
      <p:sp>
        <p:nvSpPr>
          <p:cNvPr id="182" name="To speak up when you want to be alone"/>
          <p:cNvSpPr txBox="1"/>
          <p:nvPr/>
        </p:nvSpPr>
        <p:spPr>
          <a:xfrm>
            <a:off x="6115050" y="5218112"/>
            <a:ext cx="5391150" cy="8525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ts val="3000"/>
              </a:lnSpc>
              <a:defRPr sz="2800"/>
            </a:pPr>
            <a:r>
              <a:rPr/>
              <a:t>To speak up when you want</a:t>
            </a:r>
            <a:br>
              <a:rPr/>
            </a:br>
            <a:r>
              <a:rPr/>
              <a:t>to be alone</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png" descr="image.png"/>
          <p:cNvPicPr>
            <a:picLocks noChangeAspect="1"/>
          </p:cNvPicPr>
          <p:nvPr/>
        </p:nvPicPr>
        <p:blipFill>
          <a:blip r:embed="rId3">
            <a:extLst/>
          </a:blip>
          <a:stretch>
            <a:fillRect/>
          </a:stretch>
        </p:blipFill>
        <p:spPr>
          <a:xfrm>
            <a:off x="7413625" y="2286000"/>
            <a:ext cx="2794000" cy="2794000"/>
          </a:xfrm>
          <a:prstGeom prst="rect">
            <a:avLst/>
          </a:prstGeom>
          <a:ln w="12700">
            <a:miter lim="400000"/>
          </a:ln>
        </p:spPr>
      </p:pic>
      <p:pic>
        <p:nvPicPr>
          <p:cNvPr id="185" name="image.png" descr="image.png"/>
          <p:cNvPicPr>
            <a:picLocks noChangeAspect="1"/>
          </p:cNvPicPr>
          <p:nvPr/>
        </p:nvPicPr>
        <p:blipFill>
          <a:blip r:embed="rId4">
            <a:extLst/>
          </a:blip>
          <a:stretch>
            <a:fillRect/>
          </a:stretch>
        </p:blipFill>
        <p:spPr>
          <a:xfrm>
            <a:off x="1927225" y="2286000"/>
            <a:ext cx="2794000" cy="2794000"/>
          </a:xfrm>
          <a:prstGeom prst="rect">
            <a:avLst/>
          </a:prstGeom>
          <a:ln w="12700">
            <a:miter lim="400000"/>
          </a:ln>
        </p:spPr>
      </p:pic>
      <p:sp>
        <p:nvSpPr>
          <p:cNvPr id="186" name="Rights and Responsibility"/>
          <p:cNvSpPr txBox="1">
            <a:spLocks noGrp="1"/>
          </p:cNvSpPr>
          <p:nvPr>
            <p:ph type="title" idx="4294967295"/>
          </p:nvPr>
        </p:nvSpPr>
        <p:spPr>
          <a:xfrm>
            <a:off x="495300" y="620712"/>
            <a:ext cx="11144250" cy="742951"/>
          </a:xfrm>
          <a:prstGeom prst="rect">
            <a:avLst/>
          </a:prstGeom>
        </p:spPr>
        <p:txBody>
          <a:bodyPr>
            <a:normAutofit/>
          </a:bodyPr>
          <a:lstStyle/>
          <a:p>
            <a:r>
              <a:rPr/>
              <a:t>Rights and Responsibility</a:t>
            </a:r>
          </a:p>
        </p:txBody>
      </p:sp>
      <p:sp>
        <p:nvSpPr>
          <p:cNvPr id="187" name="Line"/>
          <p:cNvSpPr/>
          <p:nvPr/>
        </p:nvSpPr>
        <p:spPr>
          <a:xfrm flipH="1">
            <a:off x="6067425" y="1562100"/>
            <a:ext cx="1" cy="4621213"/>
          </a:xfrm>
          <a:prstGeom prst="line">
            <a:avLst/>
          </a:prstGeom>
          <a:ln w="25400">
            <a:solidFill>
              <a:srgbClr val="7F7F7F"/>
            </a:solidFill>
            <a:miter/>
          </a:ln>
        </p:spPr>
        <p:txBody>
          <a:bodyPr lIns="45719" rIns="45719"/>
          <a:lstStyle/>
          <a:p>
            <a:endParaRPr/>
          </a:p>
        </p:txBody>
      </p:sp>
      <p:sp>
        <p:nvSpPr>
          <p:cNvPr id="188" name="Rights"/>
          <p:cNvSpPr txBox="1"/>
          <p:nvPr/>
        </p:nvSpPr>
        <p:spPr>
          <a:xfrm>
            <a:off x="6286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Rights</a:t>
            </a:r>
          </a:p>
        </p:txBody>
      </p:sp>
      <p:sp>
        <p:nvSpPr>
          <p:cNvPr id="189" name="Responsibility"/>
          <p:cNvSpPr txBox="1"/>
          <p:nvPr/>
        </p:nvSpPr>
        <p:spPr>
          <a:xfrm>
            <a:off x="6115050" y="1562100"/>
            <a:ext cx="5391150" cy="5613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lvl1pPr>
          </a:lstStyle>
          <a:p>
            <a:r>
              <a:rPr/>
              <a:t>Responsibility</a:t>
            </a:r>
          </a:p>
        </p:txBody>
      </p:sp>
      <p:sp>
        <p:nvSpPr>
          <p:cNvPr id="190" name="Stay up-to-date on news and current events"/>
          <p:cNvSpPr txBox="1"/>
          <p:nvPr/>
        </p:nvSpPr>
        <p:spPr>
          <a:xfrm>
            <a:off x="628650" y="5218112"/>
            <a:ext cx="53911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ts val="3000"/>
              </a:lnSpc>
              <a:defRPr sz="2800"/>
            </a:pPr>
            <a:r>
              <a:rPr lang="en-US">
                <a:solidFill>
                  <a:schemeClr val="tx1"/>
                </a:solidFill>
              </a:rPr>
              <a:t>To </a:t>
            </a:r>
            <a:r>
              <a:rPr lang="en-US" smtClean="0">
                <a:solidFill>
                  <a:schemeClr val="tx1"/>
                </a:solidFill>
              </a:rPr>
              <a:t>s</a:t>
            </a:r>
            <a:r>
              <a:rPr>
                <a:solidFill>
                  <a:schemeClr val="tx1"/>
                </a:solidFill>
              </a:rPr>
              <a:t>tay up-to-date on news and</a:t>
            </a:r>
            <a:br>
              <a:rPr>
                <a:solidFill>
                  <a:schemeClr val="tx1"/>
                </a:solidFill>
              </a:rPr>
            </a:br>
            <a:r>
              <a:rPr>
                <a:solidFill>
                  <a:schemeClr val="tx1"/>
                </a:solidFill>
              </a:rPr>
              <a:t>current events</a:t>
            </a:r>
          </a:p>
        </p:txBody>
      </p:sp>
      <p:sp>
        <p:nvSpPr>
          <p:cNvPr id="191" name="Know what’s going on in the world around you"/>
          <p:cNvSpPr txBox="1"/>
          <p:nvPr/>
        </p:nvSpPr>
        <p:spPr>
          <a:xfrm>
            <a:off x="6115050" y="5218112"/>
            <a:ext cx="53911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lnSpc>
                <a:spcPts val="3000"/>
              </a:lnSpc>
              <a:defRPr sz="2800"/>
            </a:pPr>
            <a:r>
              <a:rPr lang="en-US">
                <a:solidFill>
                  <a:schemeClr val="tx1"/>
                </a:solidFill>
              </a:rPr>
              <a:t>To </a:t>
            </a:r>
            <a:r>
              <a:rPr lang="en-US" smtClean="0">
                <a:solidFill>
                  <a:schemeClr val="tx1"/>
                </a:solidFill>
              </a:rPr>
              <a:t>k</a:t>
            </a:r>
            <a:r>
              <a:rPr>
                <a:solidFill>
                  <a:schemeClr val="tx1"/>
                </a:solidFill>
              </a:rPr>
              <a:t>now what’s going on in the</a:t>
            </a:r>
            <a:br>
              <a:rPr>
                <a:solidFill>
                  <a:schemeClr val="tx1"/>
                </a:solidFill>
              </a:rPr>
            </a:br>
            <a:r>
              <a:rPr>
                <a:solidFill>
                  <a:schemeClr val="tx1"/>
                </a:solidFill>
              </a:rPr>
              <a:t>world around you</a:t>
            </a: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png" descr="image.png"/>
          <p:cNvPicPr>
            <a:picLocks noChangeAspect="1"/>
          </p:cNvPicPr>
          <p:nvPr/>
        </p:nvPicPr>
        <p:blipFill>
          <a:blip r:embed="rId3">
            <a:extLst/>
          </a:blip>
          <a:stretch>
            <a:fillRect/>
          </a:stretch>
        </p:blipFill>
        <p:spPr>
          <a:xfrm>
            <a:off x="201612" y="762000"/>
            <a:ext cx="11796713" cy="589915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Financial Wellness – Building a Better Financial Future"/>
          <p:cNvSpPr txBox="1">
            <a:spLocks noGrp="1"/>
          </p:cNvSpPr>
          <p:nvPr>
            <p:ph type="title" idx="4294967295"/>
          </p:nvPr>
        </p:nvSpPr>
        <p:spPr>
          <a:xfrm>
            <a:off x="495300" y="620712"/>
            <a:ext cx="11144250" cy="742951"/>
          </a:xfrm>
          <a:prstGeom prst="rect">
            <a:avLst/>
          </a:prstGeom>
        </p:spPr>
        <p:txBody>
          <a:bodyPr>
            <a:noAutofit/>
          </a:bodyPr>
          <a:lstStyle>
            <a:lvl1pPr>
              <a:defRPr sz="3900"/>
            </a:lvl1pPr>
          </a:lstStyle>
          <a:p>
            <a:r>
              <a:rPr sz="4000"/>
              <a:t>Financial Wellness – Building a Better Financial Future </a:t>
            </a:r>
          </a:p>
        </p:txBody>
      </p:sp>
      <p:sp>
        <p:nvSpPr>
          <p:cNvPr id="196" name="Financial wellness is a hot topic that includes not only understanding how to manage money but also how to make wise financial decisions that can improve your overall well-being.…"/>
          <p:cNvSpPr txBox="1">
            <a:spLocks noGrp="1"/>
          </p:cNvSpPr>
          <p:nvPr>
            <p:ph type="body" sz="half" idx="4294967295"/>
          </p:nvPr>
        </p:nvSpPr>
        <p:spPr>
          <a:xfrm>
            <a:off x="481012" y="1597025"/>
            <a:ext cx="6751638" cy="4579938"/>
          </a:xfrm>
          <a:prstGeom prst="rect">
            <a:avLst/>
          </a:prstGeom>
        </p:spPr>
        <p:txBody>
          <a:bodyPr>
            <a:normAutofit/>
          </a:bodyPr>
          <a:lstStyle/>
          <a:p>
            <a:pPr marL="344487" indent="-344487">
              <a:defRPr sz="3300"/>
            </a:pPr>
            <a:r>
              <a:rPr sz="2800"/>
              <a:t>Financial wellness is a hot topic that includes not only understanding how to manage money but also how to make wise financial decisions that can improve your overall well-being. </a:t>
            </a:r>
          </a:p>
          <a:p>
            <a:pPr marL="344487" indent="-344487">
              <a:defRPr sz="3300"/>
            </a:pPr>
            <a:r>
              <a:rPr sz="2800"/>
              <a:t>Your disability benefit, just like other types of money, checks, or payments comes with little guidance on how best to manage your finances.</a:t>
            </a:r>
          </a:p>
        </p:txBody>
      </p:sp>
      <p:pic>
        <p:nvPicPr>
          <p:cNvPr id="197" name="image.png" descr="image.png"/>
          <p:cNvPicPr>
            <a:picLocks noChangeAspect="1"/>
          </p:cNvPicPr>
          <p:nvPr/>
        </p:nvPicPr>
        <p:blipFill>
          <a:blip r:embed="rId3">
            <a:extLst/>
          </a:blip>
          <a:stretch>
            <a:fillRect/>
          </a:stretch>
        </p:blipFill>
        <p:spPr>
          <a:xfrm>
            <a:off x="7634287" y="1676400"/>
            <a:ext cx="3948113" cy="223678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Why is CreditSmart® Important?"/>
          <p:cNvSpPr txBox="1">
            <a:spLocks noGrp="1"/>
          </p:cNvSpPr>
          <p:nvPr>
            <p:ph type="title" idx="4294967295"/>
          </p:nvPr>
        </p:nvSpPr>
        <p:spPr>
          <a:xfrm>
            <a:off x="495300" y="620712"/>
            <a:ext cx="11144250" cy="742951"/>
          </a:xfrm>
          <a:prstGeom prst="rect">
            <a:avLst/>
          </a:prstGeom>
        </p:spPr>
        <p:txBody>
          <a:bodyPr>
            <a:normAutofit/>
          </a:bodyPr>
          <a:lstStyle/>
          <a:p>
            <a:r>
              <a:rPr/>
              <a:t>Why is CreditSmart</a:t>
            </a:r>
            <a:r>
              <a:rPr baseline="30000"/>
              <a:t>®</a:t>
            </a:r>
            <a:r>
              <a:rPr/>
              <a:t> Important?</a:t>
            </a:r>
          </a:p>
        </p:txBody>
      </p:sp>
      <p:sp>
        <p:nvSpPr>
          <p:cNvPr id="200" name="We talk about money and credit constantly, however we rarely discuss this important topic with professionals.…"/>
          <p:cNvSpPr txBox="1">
            <a:spLocks noGrp="1"/>
          </p:cNvSpPr>
          <p:nvPr>
            <p:ph type="body" idx="4294967295"/>
          </p:nvPr>
        </p:nvSpPr>
        <p:spPr>
          <a:xfrm>
            <a:off x="481012" y="1597025"/>
            <a:ext cx="11158538" cy="4579938"/>
          </a:xfrm>
          <a:prstGeom prst="rect">
            <a:avLst/>
          </a:prstGeom>
        </p:spPr>
        <p:txBody>
          <a:bodyPr>
            <a:normAutofit/>
          </a:bodyPr>
          <a:lstStyle/>
          <a:p>
            <a:pPr marL="344487" indent="-344487"/>
            <a:r>
              <a:rPr/>
              <a:t>We talk about money and credit constantly, however we rarely discuss this important topic with professionals.</a:t>
            </a:r>
          </a:p>
          <a:p>
            <a:pPr marL="344487" indent="-344487"/>
            <a:r>
              <a:rPr/>
              <a:t>We owe it to ourselves to get a better understanding of credit and how to safeguard our financial future.</a:t>
            </a:r>
          </a:p>
          <a:p>
            <a:pPr marL="344487" indent="-344487">
              <a:defRPr b="1" i="1"/>
            </a:pPr>
            <a:r>
              <a:rPr/>
              <a:t>Remember: What you don’t understand about credit can harm you!</a:t>
            </a:r>
          </a:p>
        </p:txBody>
      </p:sp>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What is Credit?"/>
          <p:cNvSpPr txBox="1">
            <a:spLocks noGrp="1"/>
          </p:cNvSpPr>
          <p:nvPr>
            <p:ph type="title" idx="4294967295"/>
          </p:nvPr>
        </p:nvSpPr>
        <p:spPr>
          <a:xfrm>
            <a:off x="495300" y="620712"/>
            <a:ext cx="11144250" cy="742951"/>
          </a:xfrm>
          <a:prstGeom prst="rect">
            <a:avLst/>
          </a:prstGeom>
        </p:spPr>
        <p:txBody>
          <a:bodyPr>
            <a:normAutofit/>
          </a:bodyPr>
          <a:lstStyle/>
          <a:p>
            <a:r>
              <a:rPr/>
              <a:t>What is Credit?</a:t>
            </a:r>
          </a:p>
        </p:txBody>
      </p:sp>
      <p:sp>
        <p:nvSpPr>
          <p:cNvPr id="203" name="Credit is the ability to borrow money.…"/>
          <p:cNvSpPr txBox="1">
            <a:spLocks noGrp="1"/>
          </p:cNvSpPr>
          <p:nvPr>
            <p:ph type="body" idx="4294967295"/>
          </p:nvPr>
        </p:nvSpPr>
        <p:spPr>
          <a:xfrm>
            <a:off x="481012" y="1597025"/>
            <a:ext cx="11158538" cy="4579938"/>
          </a:xfrm>
          <a:prstGeom prst="rect">
            <a:avLst/>
          </a:prstGeom>
        </p:spPr>
        <p:txBody>
          <a:bodyPr>
            <a:normAutofit/>
          </a:bodyPr>
          <a:lstStyle/>
          <a:p>
            <a:r>
              <a:rPr/>
              <a:t>Credit is the ability to borrow money. </a:t>
            </a:r>
          </a:p>
          <a:p>
            <a:r>
              <a:rPr/>
              <a:t>Credit is extended through several means, including credit cards, personal car loans, and home mortgages. </a:t>
            </a:r>
          </a:p>
          <a:p>
            <a:r>
              <a:rPr/>
              <a:t>Credit is a privilege, not a right. </a:t>
            </a:r>
          </a:p>
          <a:p>
            <a:r>
              <a:rPr/>
              <a:t>To increase confidence of lenders and to improve our chances of obtaining credit at reasonable terms, we need to determine our financial stability and security. </a:t>
            </a: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3" name="Picture 2"/>
          <p:cNvPicPr>
            <a:picLocks noChangeAspect="1"/>
          </p:cNvPicPr>
          <p:nvPr/>
        </p:nvPicPr>
        <p:blipFill>
          <a:blip r:embed="rId2"/>
          <a:stretch>
            <a:fillRect/>
          </a:stretch>
        </p:blipFill>
        <p:spPr>
          <a:xfrm>
            <a:off x="533887" y="1509846"/>
            <a:ext cx="1957357" cy="2550914"/>
          </a:xfrm>
          <a:prstGeom prst="rect">
            <a:avLst/>
          </a:prstGeom>
        </p:spPr>
      </p:pic>
      <p:sp>
        <p:nvSpPr>
          <p:cNvPr id="4" name="Get to Know Your Producer"/>
          <p:cNvSpPr txBox="1">
            <a:spLocks/>
          </p:cNvSpPr>
          <p:nvPr/>
        </p:nvSpPr>
        <p:spPr>
          <a:xfrm>
            <a:off x="495300" y="602782"/>
            <a:ext cx="11144250" cy="7429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5pPr>
            <a:lvl6pPr marL="0" marR="0" indent="4572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6pPr>
            <a:lvl7pPr marL="0" marR="0" indent="9144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7pPr>
            <a:lvl8pPr marL="0" marR="0" indent="13716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8pPr>
            <a:lvl9pPr marL="0" marR="0" indent="18288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9pPr>
          </a:lstStyle>
          <a:p>
            <a:pPr hangingPunct="1"/>
            <a:r>
              <a:rPr lang="en-US" err="1" smtClean="0"/>
              <a:t>Easterseals</a:t>
            </a:r>
            <a:endParaRPr lang="en-US"/>
          </a:p>
        </p:txBody>
      </p:sp>
      <p:sp>
        <p:nvSpPr>
          <p:cNvPr id="5" name="Rectangle 4"/>
          <p:cNvSpPr/>
          <p:nvPr/>
        </p:nvSpPr>
        <p:spPr>
          <a:xfrm>
            <a:off x="2761128" y="1986657"/>
            <a:ext cx="9018495" cy="3939540"/>
          </a:xfrm>
          <a:prstGeom prst="rect">
            <a:avLst/>
          </a:prstGeom>
        </p:spPr>
        <p:txBody>
          <a:bodyPr wrap="square">
            <a:spAutoFit/>
          </a:bodyPr>
          <a:lstStyle/>
          <a:p>
            <a:pPr marL="285750" indent="-285750">
              <a:buFont typeface="Arial" charset="0"/>
              <a:buChar char="•"/>
            </a:pPr>
            <a:r>
              <a:rPr lang="en-US" sz="2400" smtClean="0">
                <a:solidFill>
                  <a:schemeClr val="tx1"/>
                </a:solidFill>
                <a:latin typeface="Arial Narrow" charset="0"/>
                <a:ea typeface="Arial Narrow" charset="0"/>
                <a:cs typeface="Arial Narrow" charset="0"/>
              </a:rPr>
              <a:t>Bridget </a:t>
            </a:r>
            <a:r>
              <a:rPr lang="en-US" sz="2400">
                <a:solidFill>
                  <a:schemeClr val="tx1"/>
                </a:solidFill>
                <a:latin typeface="Arial Narrow" charset="0"/>
                <a:ea typeface="Arial Narrow" charset="0"/>
                <a:cs typeface="Arial Narrow" charset="0"/>
              </a:rPr>
              <a:t>is an innovative communicator who specializes in digital, media, and content marketing. With 16 years experience activating successful cross-channel communication strategies in healthcare, finance and the nonprofit sector, she excels at engaging customers in meaningful ways to achieve business goals.</a:t>
            </a:r>
            <a:endParaRPr lang="en-US" sz="500">
              <a:solidFill>
                <a:schemeClr val="tx1"/>
              </a:solidFill>
              <a:latin typeface="Arial Narrow" charset="0"/>
              <a:ea typeface="Arial Narrow" charset="0"/>
              <a:cs typeface="Arial Narrow" charset="0"/>
            </a:endParaRPr>
          </a:p>
          <a:p>
            <a:r>
              <a:rPr lang="en-US" sz="500">
                <a:solidFill>
                  <a:schemeClr val="tx1"/>
                </a:solidFill>
                <a:latin typeface="Arial Narrow" charset="0"/>
                <a:ea typeface="Arial Narrow" charset="0"/>
                <a:cs typeface="Arial Narrow" charset="0"/>
              </a:rPr>
              <a:t> </a:t>
            </a:r>
            <a:endParaRPr lang="en-US" sz="500" smtClean="0">
              <a:solidFill>
                <a:schemeClr val="tx1"/>
              </a:solidFill>
              <a:latin typeface="Arial Narrow" charset="0"/>
              <a:ea typeface="Arial Narrow" charset="0"/>
              <a:cs typeface="Arial Narrow" charset="0"/>
            </a:endParaRPr>
          </a:p>
          <a:p>
            <a:endParaRPr lang="en-US" sz="500">
              <a:solidFill>
                <a:schemeClr val="tx1"/>
              </a:solidFill>
              <a:latin typeface="Arial Narrow" charset="0"/>
              <a:ea typeface="Arial Narrow" charset="0"/>
              <a:cs typeface="Arial Narrow" charset="0"/>
            </a:endParaRPr>
          </a:p>
          <a:p>
            <a:pPr marL="285750" indent="-285750">
              <a:buFont typeface="Arial" charset="0"/>
              <a:buChar char="•"/>
            </a:pPr>
            <a:r>
              <a:rPr lang="en-US" sz="2400">
                <a:solidFill>
                  <a:schemeClr val="tx1"/>
                </a:solidFill>
                <a:latin typeface="Arial Narrow" charset="0"/>
                <a:ea typeface="Arial Narrow" charset="0"/>
                <a:cs typeface="Arial Narrow" charset="0"/>
              </a:rPr>
              <a:t>Currently the Director of Digital Marketing, PR and Brand Communications at </a:t>
            </a:r>
            <a:r>
              <a:rPr lang="en-US" sz="2400" err="1">
                <a:solidFill>
                  <a:schemeClr val="tx1"/>
                </a:solidFill>
                <a:latin typeface="Arial Narrow" charset="0"/>
                <a:ea typeface="Arial Narrow" charset="0"/>
                <a:cs typeface="Arial Narrow" charset="0"/>
              </a:rPr>
              <a:t>Easterseals</a:t>
            </a:r>
            <a:r>
              <a:rPr lang="en-US" sz="2400">
                <a:solidFill>
                  <a:schemeClr val="tx1"/>
                </a:solidFill>
                <a:latin typeface="Arial Narrow" charset="0"/>
                <a:ea typeface="Arial Narrow" charset="0"/>
                <a:cs typeface="Arial Narrow" charset="0"/>
              </a:rPr>
              <a:t> National in Chicago, Bridget provides day-to-day leadership for the digital content team responsible for </a:t>
            </a:r>
            <a:r>
              <a:rPr lang="en-US" sz="2400" err="1">
                <a:solidFill>
                  <a:schemeClr val="tx1"/>
                </a:solidFill>
                <a:latin typeface="Arial Narrow" charset="0"/>
                <a:ea typeface="Arial Narrow" charset="0"/>
                <a:cs typeface="Arial Narrow" charset="0"/>
              </a:rPr>
              <a:t>Easterseals</a:t>
            </a:r>
            <a:r>
              <a:rPr lang="en-US" sz="2400">
                <a:solidFill>
                  <a:schemeClr val="tx1"/>
                </a:solidFill>
                <a:latin typeface="Arial Narrow" charset="0"/>
                <a:ea typeface="Arial Narrow" charset="0"/>
                <a:cs typeface="Arial Narrow" charset="0"/>
              </a:rPr>
              <a:t>’ national website, SEO and SEM, national social media channels, email communications, and digital best practices for 75 local affiliates.</a:t>
            </a:r>
          </a:p>
        </p:txBody>
      </p:sp>
      <p:sp>
        <p:nvSpPr>
          <p:cNvPr id="6" name="Rectangle 5"/>
          <p:cNvSpPr/>
          <p:nvPr/>
        </p:nvSpPr>
        <p:spPr>
          <a:xfrm>
            <a:off x="2761130" y="1366683"/>
            <a:ext cx="6096000" cy="646331"/>
          </a:xfrm>
          <a:prstGeom prst="rect">
            <a:avLst/>
          </a:prstGeom>
        </p:spPr>
        <p:txBody>
          <a:bodyPr>
            <a:spAutoFit/>
          </a:bodyPr>
          <a:lstStyle/>
          <a:p>
            <a:pPr hangingPunct="1"/>
            <a:r>
              <a:rPr lang="en-US" sz="3600" b="1">
                <a:solidFill>
                  <a:schemeClr val="tx1"/>
                </a:solidFill>
                <a:latin typeface="Arial Narrow" charset="0"/>
                <a:ea typeface="Arial Narrow" charset="0"/>
                <a:cs typeface="Arial Narrow" charset="0"/>
              </a:rPr>
              <a:t>Bridget </a:t>
            </a:r>
            <a:r>
              <a:rPr lang="en-US" sz="3600" b="1" smtClean="0">
                <a:solidFill>
                  <a:schemeClr val="tx1"/>
                </a:solidFill>
                <a:latin typeface="Arial Narrow" charset="0"/>
                <a:ea typeface="Arial Narrow" charset="0"/>
                <a:cs typeface="Arial Narrow" charset="0"/>
              </a:rPr>
              <a:t>Hayman</a:t>
            </a:r>
            <a:endParaRPr lang="en-US" sz="3600" b="1">
              <a:solidFill>
                <a:schemeClr val="tx1"/>
              </a:solidFill>
              <a:latin typeface="Arial Narrow" charset="0"/>
              <a:ea typeface="Arial Narrow" charset="0"/>
              <a:cs typeface="Arial Narrow" charset="0"/>
            </a:endParaRPr>
          </a:p>
        </p:txBody>
      </p:sp>
      <p:pic>
        <p:nvPicPr>
          <p:cNvPr id="11" name="Picture 10"/>
          <p:cNvPicPr>
            <a:picLocks noChangeAspect="1"/>
          </p:cNvPicPr>
          <p:nvPr/>
        </p:nvPicPr>
        <p:blipFill>
          <a:blip r:embed="rId3"/>
          <a:stretch>
            <a:fillRect/>
          </a:stretch>
        </p:blipFill>
        <p:spPr>
          <a:xfrm>
            <a:off x="8857129" y="715682"/>
            <a:ext cx="3105150" cy="1235881"/>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hat Question"/>
          <p:cNvSpPr txBox="1">
            <a:spLocks noGrp="1"/>
          </p:cNvSpPr>
          <p:nvPr>
            <p:ph type="title" idx="4294967295"/>
          </p:nvPr>
        </p:nvSpPr>
        <p:spPr>
          <a:xfrm>
            <a:off x="495300" y="620712"/>
            <a:ext cx="11144250" cy="742951"/>
          </a:xfrm>
          <a:prstGeom prst="rect">
            <a:avLst/>
          </a:prstGeom>
        </p:spPr>
        <p:txBody>
          <a:bodyPr>
            <a:normAutofit/>
          </a:bodyPr>
          <a:lstStyle/>
          <a:p>
            <a:r>
              <a:rPr lang="en-US" dirty="0" smtClean="0">
                <a:solidFill>
                  <a:srgbClr val="FF0000"/>
                </a:solidFill>
              </a:rPr>
              <a:t>Knowledge Checkpoint </a:t>
            </a:r>
            <a:r>
              <a:rPr lang="mr-IN" dirty="0" smtClean="0"/>
              <a:t>–</a:t>
            </a:r>
            <a:r>
              <a:rPr lang="en-US" dirty="0" smtClean="0"/>
              <a:t> Poll </a:t>
            </a:r>
            <a:r>
              <a:rPr dirty="0" smtClean="0"/>
              <a:t>Question</a:t>
            </a:r>
            <a:r>
              <a:rPr lang="en-US" dirty="0" smtClean="0"/>
              <a:t> #1</a:t>
            </a:r>
            <a:endParaRPr dirty="0"/>
          </a:p>
        </p:txBody>
      </p:sp>
      <p:sp>
        <p:nvSpPr>
          <p:cNvPr id="206" name="How can having credit benefit you?"/>
          <p:cNvSpPr txBox="1">
            <a:spLocks noGrp="1"/>
          </p:cNvSpPr>
          <p:nvPr>
            <p:ph type="body" idx="4294967295"/>
          </p:nvPr>
        </p:nvSpPr>
        <p:spPr>
          <a:xfrm>
            <a:off x="642377" y="1595719"/>
            <a:ext cx="11158538" cy="3899928"/>
          </a:xfrm>
          <a:prstGeom prst="rect">
            <a:avLst/>
          </a:prstGeom>
        </p:spPr>
        <p:txBody>
          <a:bodyPr>
            <a:normAutofit/>
          </a:bodyPr>
          <a:lstStyle>
            <a:lvl1pPr marL="0" indent="0">
              <a:buSzTx/>
              <a:buNone/>
            </a:lvl1pPr>
          </a:lstStyle>
          <a:p>
            <a:r>
              <a:rPr dirty="0"/>
              <a:t>How can having </a:t>
            </a:r>
            <a:r>
              <a:rPr lang="en-US" dirty="0" smtClean="0"/>
              <a:t>good </a:t>
            </a:r>
            <a:r>
              <a:rPr dirty="0" smtClean="0"/>
              <a:t>credit </a:t>
            </a:r>
            <a:r>
              <a:rPr dirty="0"/>
              <a:t>benefit you</a:t>
            </a:r>
            <a:r>
              <a:rPr dirty="0" smtClean="0"/>
              <a:t>?</a:t>
            </a:r>
            <a:endParaRPr lang="en-US" dirty="0" smtClean="0"/>
          </a:p>
          <a:p>
            <a:pPr marL="915988" indent="-458788">
              <a:buFont typeface="+mj-lt"/>
              <a:buAutoNum type="alphaLcPeriod"/>
            </a:pPr>
            <a:r>
              <a:rPr lang="en-US" sz="3200" dirty="0" smtClean="0"/>
              <a:t>In buying </a:t>
            </a:r>
            <a:r>
              <a:rPr lang="en-US" sz="3200" dirty="0"/>
              <a:t>a </a:t>
            </a:r>
            <a:r>
              <a:rPr lang="en-US" sz="3200" dirty="0" smtClean="0"/>
              <a:t>home and/or renting an apartment</a:t>
            </a:r>
          </a:p>
          <a:p>
            <a:pPr marL="915988" indent="-458788">
              <a:buFont typeface="+mj-lt"/>
              <a:buAutoNum type="alphaLcPeriod"/>
            </a:pPr>
            <a:r>
              <a:rPr lang="en-US" sz="3200" dirty="0" smtClean="0"/>
              <a:t>Buying insurance</a:t>
            </a:r>
            <a:r>
              <a:rPr lang="en-US" sz="3200" dirty="0"/>
              <a:t> </a:t>
            </a:r>
            <a:endParaRPr lang="en-US" sz="3200" dirty="0" smtClean="0"/>
          </a:p>
          <a:p>
            <a:pPr marL="915988" indent="-458788">
              <a:buFont typeface="+mj-lt"/>
              <a:buAutoNum type="alphaLcPeriod"/>
            </a:pPr>
            <a:r>
              <a:rPr lang="en-US" sz="3200" dirty="0" smtClean="0"/>
              <a:t>Getting a job.</a:t>
            </a:r>
          </a:p>
          <a:p>
            <a:pPr marL="915988" indent="-458788">
              <a:buFont typeface="+mj-lt"/>
              <a:buAutoNum type="alphaLcPeriod"/>
            </a:pPr>
            <a:r>
              <a:rPr lang="en-US" sz="3200" dirty="0" smtClean="0"/>
              <a:t>All of the above </a:t>
            </a:r>
          </a:p>
          <a:p>
            <a:pPr marL="915988" indent="-458788">
              <a:buFont typeface="+mj-lt"/>
              <a:buAutoNum type="alphaLcPeriod"/>
            </a:pPr>
            <a:r>
              <a:rPr lang="en-US" sz="3200" dirty="0" smtClean="0"/>
              <a:t>Now of the above </a:t>
            </a:r>
            <a:endParaRPr lang="en-US" sz="3200" dirty="0"/>
          </a:p>
          <a:p>
            <a:pPr marL="742950" indent="-444500">
              <a:buFont typeface="+mj-lt"/>
              <a:buAutoNum type="alphaLcPeriod"/>
            </a:pPr>
            <a:endParaRPr lang="en-US" sz="3200" dirty="0"/>
          </a:p>
          <a:p>
            <a:pPr marL="742950" indent="-444500">
              <a:buFont typeface="+mj-lt"/>
              <a:buAutoNum type="alphaLcPeriod"/>
            </a:pPr>
            <a:endParaRPr lang="en-US" sz="3200" dirty="0" smtClean="0"/>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hat Question"/>
          <p:cNvSpPr txBox="1">
            <a:spLocks noGrp="1"/>
          </p:cNvSpPr>
          <p:nvPr>
            <p:ph type="title" idx="4294967295"/>
          </p:nvPr>
        </p:nvSpPr>
        <p:spPr>
          <a:xfrm>
            <a:off x="495300" y="620712"/>
            <a:ext cx="11144250" cy="742951"/>
          </a:xfrm>
          <a:prstGeom prst="rect">
            <a:avLst/>
          </a:prstGeom>
        </p:spPr>
        <p:txBody>
          <a:bodyPr>
            <a:normAutofit/>
          </a:bodyPr>
          <a:lstStyle/>
          <a:p>
            <a:r>
              <a:rPr lang="en-US" dirty="0" smtClean="0"/>
              <a:t>Poll</a:t>
            </a:r>
            <a:r>
              <a:rPr dirty="0" smtClean="0"/>
              <a:t> Question</a:t>
            </a:r>
            <a:r>
              <a:rPr lang="en-US" dirty="0" smtClean="0"/>
              <a:t> #2</a:t>
            </a:r>
            <a:endParaRPr dirty="0"/>
          </a:p>
        </p:txBody>
      </p:sp>
      <p:sp>
        <p:nvSpPr>
          <p:cNvPr id="209" name="Do you know your creditworthiness?"/>
          <p:cNvSpPr txBox="1">
            <a:spLocks noGrp="1"/>
          </p:cNvSpPr>
          <p:nvPr>
            <p:ph type="body" idx="4294967295"/>
          </p:nvPr>
        </p:nvSpPr>
        <p:spPr>
          <a:xfrm>
            <a:off x="555813" y="1665567"/>
            <a:ext cx="11155456" cy="3668713"/>
          </a:xfrm>
          <a:prstGeom prst="rect">
            <a:avLst/>
          </a:prstGeom>
        </p:spPr>
        <p:txBody>
          <a:bodyPr>
            <a:normAutofit/>
          </a:bodyPr>
          <a:lstStyle>
            <a:lvl1pPr marL="0" indent="0">
              <a:buSzTx/>
              <a:buNone/>
            </a:lvl1pPr>
          </a:lstStyle>
          <a:p>
            <a:r>
              <a:rPr dirty="0"/>
              <a:t>Do you know your creditworthiness</a:t>
            </a:r>
            <a:r>
              <a:rPr dirty="0" smtClean="0"/>
              <a:t>?</a:t>
            </a:r>
            <a:endParaRPr lang="en-US" sz="1000" dirty="0" smtClean="0"/>
          </a:p>
          <a:p>
            <a:endParaRPr lang="en-US" sz="1400" dirty="0" smtClean="0"/>
          </a:p>
          <a:p>
            <a:pPr marL="863600" indent="-511175">
              <a:buFont typeface="+mj-lt"/>
              <a:buAutoNum type="arabicPeriod"/>
            </a:pPr>
            <a:r>
              <a:rPr lang="en-US" dirty="0" smtClean="0"/>
              <a:t>YES</a:t>
            </a:r>
          </a:p>
          <a:p>
            <a:pPr marL="863600" indent="-511175">
              <a:buFont typeface="+mj-lt"/>
              <a:buAutoNum type="arabicPeriod"/>
            </a:pPr>
            <a:endParaRPr lang="en-US" sz="800" dirty="0" smtClean="0"/>
          </a:p>
          <a:p>
            <a:pPr marL="863600" indent="-511175">
              <a:buFont typeface="+mj-lt"/>
              <a:buAutoNum type="arabicPeriod"/>
            </a:pPr>
            <a:r>
              <a:rPr lang="en-US" dirty="0" smtClean="0"/>
              <a:t>NO</a:t>
            </a:r>
            <a:r>
              <a:rPr dirty="0" smtClean="0"/>
              <a:t> </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e are Surrounded by Opportunities to Spend"/>
          <p:cNvSpPr txBox="1">
            <a:spLocks noGrp="1"/>
          </p:cNvSpPr>
          <p:nvPr>
            <p:ph type="title" idx="4294967295"/>
          </p:nvPr>
        </p:nvSpPr>
        <p:spPr>
          <a:xfrm>
            <a:off x="495300" y="620712"/>
            <a:ext cx="11144250" cy="742951"/>
          </a:xfrm>
          <a:prstGeom prst="rect">
            <a:avLst/>
          </a:prstGeom>
        </p:spPr>
        <p:txBody>
          <a:bodyPr>
            <a:normAutofit/>
          </a:bodyPr>
          <a:lstStyle/>
          <a:p>
            <a:r>
              <a:rPr/>
              <a:t>We are Surrounded by Opportunities to Spend </a:t>
            </a:r>
          </a:p>
        </p:txBody>
      </p:sp>
      <p:sp>
        <p:nvSpPr>
          <p:cNvPr id="212" name="The most important component of your credit report is whether you make your payments on time."/>
          <p:cNvSpPr txBox="1">
            <a:spLocks noGrp="1"/>
          </p:cNvSpPr>
          <p:nvPr>
            <p:ph type="body" sz="quarter" idx="4294967295"/>
          </p:nvPr>
        </p:nvSpPr>
        <p:spPr>
          <a:xfrm>
            <a:off x="481012" y="1597025"/>
            <a:ext cx="11158538" cy="1271588"/>
          </a:xfrm>
          <a:prstGeom prst="rect">
            <a:avLst/>
          </a:prstGeom>
        </p:spPr>
        <p:txBody>
          <a:bodyPr>
            <a:normAutofit/>
          </a:bodyPr>
          <a:lstStyle>
            <a:lvl1pPr marL="0" indent="0">
              <a:buSzTx/>
              <a:buNone/>
            </a:lvl1pPr>
          </a:lstStyle>
          <a:p>
            <a:r>
              <a:rPr sz="2800"/>
              <a:t>The most important component of your credit report is whether you make your payments on time. </a:t>
            </a:r>
          </a:p>
        </p:txBody>
      </p:sp>
      <p:pic>
        <p:nvPicPr>
          <p:cNvPr id="213" name="image.png" descr="image.png"/>
          <p:cNvPicPr>
            <a:picLocks noChangeAspect="1"/>
          </p:cNvPicPr>
          <p:nvPr/>
        </p:nvPicPr>
        <p:blipFill>
          <a:blip r:embed="rId3">
            <a:extLst/>
          </a:blip>
          <a:stretch>
            <a:fillRect/>
          </a:stretch>
        </p:blipFill>
        <p:spPr>
          <a:xfrm>
            <a:off x="1258887" y="3048000"/>
            <a:ext cx="9601201" cy="261778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How Did You Learn About Money?”"/>
          <p:cNvSpPr txBox="1">
            <a:spLocks noGrp="1"/>
          </p:cNvSpPr>
          <p:nvPr>
            <p:ph type="title" idx="4294967295"/>
          </p:nvPr>
        </p:nvSpPr>
        <p:spPr>
          <a:xfrm>
            <a:off x="423584" y="1595716"/>
            <a:ext cx="11144250" cy="627529"/>
          </a:xfrm>
          <a:prstGeom prst="rect">
            <a:avLst/>
          </a:prstGeom>
        </p:spPr>
        <p:txBody>
          <a:bodyPr>
            <a:normAutofit fontScale="90000"/>
          </a:bodyPr>
          <a:lstStyle/>
          <a:p>
            <a:r>
              <a:rPr dirty="0" smtClean="0"/>
              <a:t>“</a:t>
            </a:r>
            <a:r>
              <a:rPr dirty="0"/>
              <a:t>How Did You Learn About Money?”</a:t>
            </a:r>
          </a:p>
        </p:txBody>
      </p:sp>
      <p:sp>
        <p:nvSpPr>
          <p:cNvPr id="216" name="On Your Own…"/>
          <p:cNvSpPr txBox="1">
            <a:spLocks noGrp="1"/>
          </p:cNvSpPr>
          <p:nvPr>
            <p:ph type="body" idx="4294967295"/>
          </p:nvPr>
        </p:nvSpPr>
        <p:spPr>
          <a:xfrm>
            <a:off x="983035" y="2260413"/>
            <a:ext cx="5332766" cy="3692152"/>
          </a:xfrm>
          <a:prstGeom prst="rect">
            <a:avLst/>
          </a:prstGeom>
        </p:spPr>
        <p:txBody>
          <a:bodyPr>
            <a:normAutofit/>
          </a:bodyPr>
          <a:lstStyle/>
          <a:p>
            <a:pPr marL="817562" indent="-514350">
              <a:buFont typeface="+mj-lt"/>
              <a:buAutoNum type="arabicPeriod"/>
            </a:pPr>
            <a:r>
              <a:rPr sz="3200" dirty="0"/>
              <a:t>On Your Own</a:t>
            </a:r>
          </a:p>
          <a:p>
            <a:pPr marL="817562" indent="-514350">
              <a:buFont typeface="+mj-lt"/>
              <a:buAutoNum type="arabicPeriod"/>
            </a:pPr>
            <a:r>
              <a:rPr sz="3200" dirty="0"/>
              <a:t>Media</a:t>
            </a:r>
          </a:p>
          <a:p>
            <a:pPr marL="817562" indent="-514350">
              <a:buFont typeface="+mj-lt"/>
              <a:buAutoNum type="arabicPeriod"/>
            </a:pPr>
            <a:r>
              <a:rPr sz="3200" dirty="0" smtClean="0"/>
              <a:t>Family/</a:t>
            </a:r>
            <a:r>
              <a:rPr lang="en-US" sz="3200" dirty="0" smtClean="0"/>
              <a:t>Friend</a:t>
            </a:r>
            <a:r>
              <a:rPr sz="3200" dirty="0" smtClean="0"/>
              <a:t>s</a:t>
            </a:r>
            <a:endParaRPr sz="3200" dirty="0"/>
          </a:p>
          <a:p>
            <a:pPr marL="817562" indent="-514350">
              <a:buFont typeface="+mj-lt"/>
              <a:buAutoNum type="arabicPeriod"/>
            </a:pPr>
            <a:r>
              <a:rPr sz="3200" dirty="0" smtClean="0"/>
              <a:t>Hard </a:t>
            </a:r>
            <a:r>
              <a:rPr sz="3200" dirty="0"/>
              <a:t>Knocks</a:t>
            </a:r>
          </a:p>
          <a:p>
            <a:pPr marL="817562" indent="-514350">
              <a:buFont typeface="+mj-lt"/>
              <a:buAutoNum type="arabicPeriod"/>
            </a:pPr>
            <a:r>
              <a:rPr sz="3200" dirty="0" smtClean="0"/>
              <a:t>Co-workers</a:t>
            </a:r>
            <a:endParaRPr sz="3200" dirty="0"/>
          </a:p>
        </p:txBody>
      </p:sp>
      <p:pic>
        <p:nvPicPr>
          <p:cNvPr id="217" name="image.png" descr="image.png"/>
          <p:cNvPicPr>
            <a:picLocks noChangeAspect="1"/>
          </p:cNvPicPr>
          <p:nvPr/>
        </p:nvPicPr>
        <p:blipFill>
          <a:blip r:embed="rId3">
            <a:extLst/>
          </a:blip>
          <a:stretch>
            <a:fillRect/>
          </a:stretch>
        </p:blipFill>
        <p:spPr>
          <a:xfrm>
            <a:off x="7434262" y="1752600"/>
            <a:ext cx="4121151" cy="256381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dirty="0"/>
          </a:p>
        </p:txBody>
      </p:sp>
      <p:sp>
        <p:nvSpPr>
          <p:cNvPr id="6" name="Chat Question"/>
          <p:cNvSpPr txBox="1">
            <a:spLocks/>
          </p:cNvSpPr>
          <p:nvPr/>
        </p:nvSpPr>
        <p:spPr>
          <a:xfrm>
            <a:off x="495300" y="620712"/>
            <a:ext cx="11144250" cy="7429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5pPr>
            <a:lvl6pPr marL="0" marR="0" indent="4572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6pPr>
            <a:lvl7pPr marL="0" marR="0" indent="9144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7pPr>
            <a:lvl8pPr marL="0" marR="0" indent="13716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8pPr>
            <a:lvl9pPr marL="0" marR="0" indent="18288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9pPr>
          </a:lstStyle>
          <a:p>
            <a:pPr hangingPunct="1"/>
            <a:r>
              <a:rPr lang="en-US" dirty="0" smtClean="0"/>
              <a:t>Poll Question #3</a:t>
            </a:r>
            <a:endParaRPr lang="en-US" dirty="0"/>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Your Credit History"/>
          <p:cNvSpPr txBox="1">
            <a:spLocks noGrp="1"/>
          </p:cNvSpPr>
          <p:nvPr>
            <p:ph type="title" idx="4294967295"/>
          </p:nvPr>
        </p:nvSpPr>
        <p:spPr>
          <a:xfrm>
            <a:off x="495300" y="620712"/>
            <a:ext cx="11144250" cy="742951"/>
          </a:xfrm>
          <a:prstGeom prst="rect">
            <a:avLst/>
          </a:prstGeom>
        </p:spPr>
        <p:txBody>
          <a:bodyPr>
            <a:normAutofit/>
          </a:bodyPr>
          <a:lstStyle/>
          <a:p>
            <a:r>
              <a:rPr/>
              <a:t>Your Credit History</a:t>
            </a:r>
          </a:p>
        </p:txBody>
      </p:sp>
      <p:sp>
        <p:nvSpPr>
          <p:cNvPr id="220" name="Your credit history shows how you have managed your finances and repaid your debts over time.…"/>
          <p:cNvSpPr txBox="1">
            <a:spLocks noGrp="1"/>
          </p:cNvSpPr>
          <p:nvPr>
            <p:ph type="body" idx="4294967295"/>
          </p:nvPr>
        </p:nvSpPr>
        <p:spPr>
          <a:xfrm>
            <a:off x="481012" y="1597025"/>
            <a:ext cx="11158538" cy="4579938"/>
          </a:xfrm>
          <a:prstGeom prst="rect">
            <a:avLst/>
          </a:prstGeom>
        </p:spPr>
        <p:txBody>
          <a:bodyPr>
            <a:normAutofit/>
          </a:bodyPr>
          <a:lstStyle/>
          <a:p>
            <a:r>
              <a:rPr/>
              <a:t>Your credit history shows how you have managed your finances and repaid your debts over time. </a:t>
            </a:r>
          </a:p>
          <a:p>
            <a:r>
              <a:rPr/>
              <a:t>Your personal credit report begins the first time you apply for credit. </a:t>
            </a:r>
          </a:p>
          <a:p>
            <a:r>
              <a:rPr/>
              <a:t>The most important component of your credit report is whether you make your payments on time. </a:t>
            </a: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dirty="0"/>
          </a:p>
        </p:txBody>
      </p:sp>
      <p:sp>
        <p:nvSpPr>
          <p:cNvPr id="3" name="TextBox 2"/>
          <p:cNvSpPr txBox="1"/>
          <p:nvPr/>
        </p:nvSpPr>
        <p:spPr>
          <a:xfrm>
            <a:off x="4056611" y="5320146"/>
            <a:ext cx="410648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Tx/>
                <a:latin typeface="Arial Narrow"/>
                <a:ea typeface="Arial Narrow"/>
                <a:cs typeface="Arial Narrow"/>
                <a:sym typeface="Arial Narrow"/>
                <a:hlinkClick r:id="rId3"/>
              </a:rPr>
              <a:t>www.annualcreditreport.com</a:t>
            </a:r>
            <a:r>
              <a:rPr kumimoji="0" lang="en-US" sz="2400" b="0" i="0" u="none" strike="noStrike" cap="none" spc="0" normalizeH="0" baseline="0" dirty="0" smtClean="0">
                <a:ln>
                  <a:noFill/>
                </a:ln>
                <a:solidFill>
                  <a:srgbClr val="000000"/>
                </a:solidFill>
                <a:effectLst/>
                <a:uFillTx/>
                <a:latin typeface="Arial Narrow"/>
                <a:ea typeface="Arial Narrow"/>
                <a:cs typeface="Arial Narrow"/>
                <a:sym typeface="Arial Narrow"/>
              </a:rPr>
              <a:t> </a:t>
            </a:r>
            <a:endParaRPr kumimoji="0" lang="en-US" sz="2400" b="0" i="0" u="none" strike="noStrike" cap="none" spc="0" normalizeH="0" baseline="0" dirty="0">
              <a:ln>
                <a:noFill/>
              </a:ln>
              <a:solidFill>
                <a:srgbClr val="000000"/>
              </a:solidFill>
              <a:effectLst/>
              <a:uFillTx/>
              <a:latin typeface="Arial Narrow"/>
              <a:ea typeface="Arial Narrow"/>
              <a:cs typeface="Arial Narrow"/>
              <a:sym typeface="Arial Narrow"/>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oor Credit Can COST YOU"/>
          <p:cNvSpPr txBox="1">
            <a:spLocks noGrp="1"/>
          </p:cNvSpPr>
          <p:nvPr>
            <p:ph type="title" idx="4294967295"/>
          </p:nvPr>
        </p:nvSpPr>
        <p:spPr>
          <a:xfrm>
            <a:off x="495300" y="620712"/>
            <a:ext cx="11144250" cy="742951"/>
          </a:xfrm>
          <a:prstGeom prst="rect">
            <a:avLst/>
          </a:prstGeom>
        </p:spPr>
        <p:txBody>
          <a:bodyPr>
            <a:normAutofit/>
          </a:bodyPr>
          <a:lstStyle/>
          <a:p>
            <a:r>
              <a:rPr/>
              <a:t>Poor Credit Can COST YOU</a:t>
            </a:r>
          </a:p>
        </p:txBody>
      </p:sp>
      <p:graphicFrame>
        <p:nvGraphicFramePr>
          <p:cNvPr id="223" name="Table"/>
          <p:cNvGraphicFramePr/>
          <p:nvPr>
            <p:extLst>
              <p:ext uri="{D42A27DB-BD31-4B8C-83A1-F6EECF244321}">
                <p14:modId xmlns:p14="http://schemas.microsoft.com/office/powerpoint/2010/main" val="538625190"/>
              </p:ext>
            </p:extLst>
          </p:nvPr>
        </p:nvGraphicFramePr>
        <p:xfrm>
          <a:off x="609600" y="1600200"/>
          <a:ext cx="10972800" cy="4901221"/>
        </p:xfrm>
        <a:graphic>
          <a:graphicData uri="http://schemas.openxmlformats.org/drawingml/2006/table">
            <a:tbl>
              <a:tblPr>
                <a:tableStyleId>{4C3C2611-4C71-4FC5-86AE-919BDF0F9419}</a:tableStyleId>
              </a:tblPr>
              <a:tblGrid>
                <a:gridCol w="2257425">
                  <a:extLst>
                    <a:ext uri="{9D8B030D-6E8A-4147-A177-3AD203B41FA5}">
                      <a16:colId xmlns="" xmlns:a16="http://schemas.microsoft.com/office/drawing/2014/main" val="20000"/>
                    </a:ext>
                  </a:extLst>
                </a:gridCol>
                <a:gridCol w="8715375">
                  <a:extLst>
                    <a:ext uri="{9D8B030D-6E8A-4147-A177-3AD203B41FA5}">
                      <a16:colId xmlns="" xmlns:a16="http://schemas.microsoft.com/office/drawing/2014/main" val="20001"/>
                    </a:ext>
                  </a:extLst>
                </a:gridCol>
              </a:tblGrid>
              <a:tr h="517525">
                <a:tc gridSpan="2">
                  <a:txBody>
                    <a:bodyPr/>
                    <a:lstStyle/>
                    <a:p>
                      <a:pPr algn="ctr">
                        <a:defRPr sz="1800"/>
                      </a:pPr>
                      <a:r>
                        <a:rPr sz="2800" b="1">
                          <a:solidFill>
                            <a:srgbClr val="FFFFFF"/>
                          </a:solidFill>
                          <a:latin typeface="Arial Narrow" panose="020B0606020202030204" pitchFamily="34" charset="0"/>
                          <a:ea typeface="+mn-ea"/>
                          <a:cs typeface="+mn-cs"/>
                          <a:sym typeface="Calibri"/>
                        </a:rPr>
                        <a:t>TERMS YOU SHOULD KNOW</a:t>
                      </a:r>
                    </a:p>
                  </a:txBody>
                  <a:tcPr marL="45707" marR="45707" marT="45707" marB="45707" horzOverflow="overflow">
                    <a:lnB w="38100">
                      <a:solidFill>
                        <a:srgbClr val="FFFFFF"/>
                      </a:solidFill>
                    </a:lnB>
                    <a:solidFill>
                      <a:schemeClr val="accent1"/>
                    </a:solidFill>
                  </a:tcPr>
                </a:tc>
                <a:tc hMerge="1">
                  <a:txBody>
                    <a:bodyPr/>
                    <a:lstStyle/>
                    <a:p>
                      <a:endParaRPr lang="en-US"/>
                    </a:p>
                  </a:txBody>
                  <a:tcPr/>
                </a:tc>
                <a:extLst>
                  <a:ext uri="{0D108BD9-81ED-4DB2-BD59-A6C34878D82A}">
                    <a16:rowId xmlns="" xmlns:a16="http://schemas.microsoft.com/office/drawing/2014/main" val="10000"/>
                  </a:ext>
                </a:extLst>
              </a:tr>
              <a:tr h="1311275">
                <a:tc>
                  <a:txBody>
                    <a:bodyPr/>
                    <a:lstStyle/>
                    <a:p>
                      <a:pPr algn="l">
                        <a:defRPr sz="2400"/>
                      </a:pPr>
                      <a:r>
                        <a:rPr/>
                        <a:t>“A” Loans </a:t>
                      </a:r>
                    </a:p>
                  </a:txBody>
                  <a:tcPr marL="45707" marR="45707" marT="45707" marB="45707" horzOverflow="overflow">
                    <a:lnT w="38100">
                      <a:solidFill>
                        <a:srgbClr val="FFFFFF"/>
                      </a:solidFill>
                    </a:lnT>
                    <a:solidFill>
                      <a:srgbClr val="CFD5EA"/>
                    </a:solidFill>
                  </a:tcPr>
                </a:tc>
                <a:tc>
                  <a:txBody>
                    <a:bodyPr/>
                    <a:lstStyle/>
                    <a:p>
                      <a:pPr algn="l">
                        <a:defRPr sz="2400"/>
                      </a:pPr>
                      <a:r>
                        <a:rPr sz="2400"/>
                        <a:t>An "A" loan is the credit industry term used to describe a loan that reflects the best possible interest rate, terms, and conditions. Consumers need to demonstrate good credit in order to secure an "A" loan. </a:t>
                      </a:r>
                    </a:p>
                  </a:txBody>
                  <a:tcPr marL="45707" marR="45707" marT="45707" marB="45707" horzOverflow="overflow">
                    <a:lnT w="38100">
                      <a:solidFill>
                        <a:srgbClr val="FFFFFF"/>
                      </a:solidFill>
                    </a:lnT>
                    <a:solidFill>
                      <a:srgbClr val="CFD5EA"/>
                    </a:solidFill>
                  </a:tcPr>
                </a:tc>
                <a:extLst>
                  <a:ext uri="{0D108BD9-81ED-4DB2-BD59-A6C34878D82A}">
                    <a16:rowId xmlns="" xmlns:a16="http://schemas.microsoft.com/office/drawing/2014/main" val="10001"/>
                  </a:ext>
                </a:extLst>
              </a:tr>
              <a:tr h="1676400">
                <a:tc>
                  <a:txBody>
                    <a:bodyPr/>
                    <a:lstStyle/>
                    <a:p>
                      <a:pPr algn="l">
                        <a:defRPr sz="2400"/>
                      </a:pPr>
                      <a:r>
                        <a:rPr/>
                        <a:t>“B” or “C” Loans </a:t>
                      </a:r>
                    </a:p>
                  </a:txBody>
                  <a:tcPr marL="45707" marR="45707" marT="45707" marB="45707" horzOverflow="overflow">
                    <a:solidFill>
                      <a:srgbClr val="E9EBF5"/>
                    </a:solidFill>
                  </a:tcPr>
                </a:tc>
                <a:tc>
                  <a:txBody>
                    <a:bodyPr/>
                    <a:lstStyle/>
                    <a:p>
                      <a:pPr algn="l">
                        <a:defRPr sz="2400"/>
                      </a:pPr>
                      <a:r>
                        <a:rPr sz="2400"/>
                        <a:t>A "B" or "C" loan is the credit industry term used to describe a loan that reflects less than the best possible interest rate, terms, and conditions. Consumers with negative or derogatory credit may be offered "B" or "C" loans. These loans always impose a higher interest rate and fees.</a:t>
                      </a:r>
                    </a:p>
                  </a:txBody>
                  <a:tcPr marL="45707" marR="45707" marT="45707" marB="45707" horzOverflow="overflow">
                    <a:solidFill>
                      <a:srgbClr val="E9EBF5"/>
                    </a:solidFill>
                  </a:tcPr>
                </a:tc>
                <a:extLst>
                  <a:ext uri="{0D108BD9-81ED-4DB2-BD59-A6C34878D82A}">
                    <a16:rowId xmlns="" xmlns:a16="http://schemas.microsoft.com/office/drawing/2014/main" val="10002"/>
                  </a:ext>
                </a:extLst>
              </a:tr>
              <a:tr h="1395412">
                <a:tc>
                  <a:txBody>
                    <a:bodyPr/>
                    <a:lstStyle/>
                    <a:p>
                      <a:pPr algn="l">
                        <a:defRPr sz="2400"/>
                      </a:pPr>
                      <a:r>
                        <a:rPr/>
                        <a:t>Creditors </a:t>
                      </a:r>
                    </a:p>
                  </a:txBody>
                  <a:tcPr marL="45707" marR="45707" marT="45707" marB="45707" horzOverflow="overflow">
                    <a:solidFill>
                      <a:srgbClr val="CFD5EA"/>
                    </a:solidFill>
                  </a:tcPr>
                </a:tc>
                <a:tc>
                  <a:txBody>
                    <a:bodyPr/>
                    <a:lstStyle/>
                    <a:p>
                      <a:pPr algn="l">
                        <a:defRPr sz="1800"/>
                      </a:pPr>
                      <a:r>
                        <a:rPr sz="2400"/>
                        <a:t>Creditor is the term used for the person or entity that is providing credit or a loan to a borrower at specific terms and conditions. The term creditor can generally be used interchangeably with the term lender.</a:t>
                      </a:r>
                    </a:p>
                  </a:txBody>
                  <a:tcPr marL="45707" marR="45707" marT="45707" marB="45707" horzOverflow="overflow">
                    <a:solidFill>
                      <a:srgbClr val="CFD5EA"/>
                    </a:solidFill>
                  </a:tcPr>
                </a:tc>
                <a:extLst>
                  <a:ext uri="{0D108BD9-81ED-4DB2-BD59-A6C34878D82A}">
                    <a16:rowId xmlns="" xmlns:a16="http://schemas.microsoft.com/office/drawing/2014/main" val="10003"/>
                  </a:ext>
                </a:extLst>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Managing YOUR INCOME is IMPORTANT"/>
          <p:cNvSpPr txBox="1">
            <a:spLocks noGrp="1"/>
          </p:cNvSpPr>
          <p:nvPr>
            <p:ph type="title" idx="4294967295"/>
          </p:nvPr>
        </p:nvSpPr>
        <p:spPr>
          <a:xfrm>
            <a:off x="495300" y="620712"/>
            <a:ext cx="11144250" cy="742951"/>
          </a:xfrm>
          <a:prstGeom prst="rect">
            <a:avLst/>
          </a:prstGeom>
        </p:spPr>
        <p:txBody>
          <a:bodyPr>
            <a:normAutofit/>
          </a:bodyPr>
          <a:lstStyle/>
          <a:p>
            <a:r>
              <a:rPr/>
              <a:t>Managing YOUR INCOME is IMPORTANT</a:t>
            </a:r>
          </a:p>
        </p:txBody>
      </p:sp>
      <p:pic>
        <p:nvPicPr>
          <p:cNvPr id="226" name="image.png" descr="image.png"/>
          <p:cNvPicPr>
            <a:picLocks noChangeAspect="1"/>
          </p:cNvPicPr>
          <p:nvPr/>
        </p:nvPicPr>
        <p:blipFill>
          <a:blip r:embed="rId3">
            <a:extLst/>
          </a:blip>
          <a:srcRect t="4289" b="28889"/>
          <a:stretch>
            <a:fillRect/>
          </a:stretch>
        </p:blipFill>
        <p:spPr>
          <a:xfrm>
            <a:off x="1722437" y="1600199"/>
            <a:ext cx="8689976" cy="48006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ocial Security Disability Income"/>
          <p:cNvSpPr txBox="1">
            <a:spLocks noGrp="1"/>
          </p:cNvSpPr>
          <p:nvPr>
            <p:ph type="title" idx="4294967295"/>
          </p:nvPr>
        </p:nvSpPr>
        <p:spPr>
          <a:xfrm>
            <a:off x="495300" y="620712"/>
            <a:ext cx="11144250" cy="742951"/>
          </a:xfrm>
          <a:prstGeom prst="rect">
            <a:avLst/>
          </a:prstGeom>
        </p:spPr>
        <p:txBody>
          <a:bodyPr>
            <a:normAutofit/>
          </a:bodyPr>
          <a:lstStyle/>
          <a:p>
            <a:r>
              <a:rPr/>
              <a:t>Social Security Disability Income</a:t>
            </a:r>
          </a:p>
        </p:txBody>
      </p:sp>
      <p:sp>
        <p:nvSpPr>
          <p:cNvPr id="229" name="Most SSDI recipients receive between $700 and $1,700 per month (the average for 2017 is $1,171). However, if you are receiving disability payments from other sources, your payment may be reduced."/>
          <p:cNvSpPr txBox="1">
            <a:spLocks noGrp="1"/>
          </p:cNvSpPr>
          <p:nvPr>
            <p:ph type="body" sz="half" idx="4294967295"/>
          </p:nvPr>
        </p:nvSpPr>
        <p:spPr>
          <a:xfrm>
            <a:off x="481012" y="1597025"/>
            <a:ext cx="7042151" cy="3127375"/>
          </a:xfrm>
          <a:prstGeom prst="rect">
            <a:avLst/>
          </a:prstGeom>
        </p:spPr>
        <p:txBody>
          <a:bodyPr>
            <a:normAutofit/>
          </a:bodyPr>
          <a:lstStyle/>
          <a:p>
            <a:r>
              <a:rPr sz="3200"/>
              <a:t>Most SSDI recipients receive between $700 and $1,700 per month (the average for 2017 is $1,171). However, if you are receiving disability payments from other sources, your payment may be reduced.</a:t>
            </a:r>
          </a:p>
        </p:txBody>
      </p:sp>
      <p:pic>
        <p:nvPicPr>
          <p:cNvPr id="230" name="image.jpeg" descr="image.jpeg"/>
          <p:cNvPicPr>
            <a:picLocks noChangeAspect="1"/>
          </p:cNvPicPr>
          <p:nvPr/>
        </p:nvPicPr>
        <p:blipFill>
          <a:blip r:embed="rId3">
            <a:extLst/>
          </a:blip>
          <a:stretch>
            <a:fillRect/>
          </a:stretch>
        </p:blipFill>
        <p:spPr>
          <a:xfrm>
            <a:off x="7791450" y="1543050"/>
            <a:ext cx="3790950" cy="2425700"/>
          </a:xfrm>
          <a:prstGeom prst="rect">
            <a:avLst/>
          </a:prstGeom>
          <a:ln w="12700">
            <a:miter lim="400000"/>
          </a:ln>
        </p:spPr>
      </p:pic>
      <p:sp>
        <p:nvSpPr>
          <p:cNvPr id="231" name="According to the U.S. Bureau of Labor Statistics, more than five million people with disabilities were employed in 2015.…"/>
          <p:cNvSpPr txBox="1"/>
          <p:nvPr/>
        </p:nvSpPr>
        <p:spPr>
          <a:xfrm>
            <a:off x="609600" y="5894387"/>
            <a:ext cx="10972800" cy="62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solidFill>
                  <a:srgbClr val="373737"/>
                </a:solidFill>
              </a:defRPr>
            </a:pPr>
            <a:r>
              <a:rPr/>
              <a:t>According to the U.S. Bureau of Labor Statistics, </a:t>
            </a:r>
            <a:r>
              <a:rPr>
                <a:solidFill>
                  <a:srgbClr val="0D0D0D"/>
                </a:solidFill>
              </a:rPr>
              <a:t>more than five million </a:t>
            </a:r>
            <a:r>
              <a:rPr/>
              <a:t>people with disabilities were employed in 2015.</a:t>
            </a:r>
          </a:p>
          <a:p>
            <a:pPr algn="ctr">
              <a:defRPr i="1"/>
            </a:pPr>
            <a:r>
              <a:rPr u="sng">
                <a:solidFill>
                  <a:srgbClr val="0563C1"/>
                </a:solidFill>
                <a:uFill>
                  <a:solidFill>
                    <a:srgbClr val="0563C1"/>
                  </a:solidFill>
                </a:uFill>
                <a:hlinkClick r:id="rId4"/>
              </a:rPr>
              <a:t>17.5 percent of people with a disability employed in 2015</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Veterans Compensation Benefits Rate Tables - Effective 12/1/16"/>
          <p:cNvSpPr txBox="1">
            <a:spLocks noGrp="1"/>
          </p:cNvSpPr>
          <p:nvPr>
            <p:ph type="title" idx="4294967295"/>
          </p:nvPr>
        </p:nvSpPr>
        <p:spPr>
          <a:xfrm>
            <a:off x="495300" y="620712"/>
            <a:ext cx="11500184" cy="742951"/>
          </a:xfrm>
          <a:prstGeom prst="rect">
            <a:avLst/>
          </a:prstGeom>
        </p:spPr>
        <p:txBody>
          <a:bodyPr>
            <a:normAutofit/>
          </a:bodyPr>
          <a:lstStyle/>
          <a:p>
            <a:pPr>
              <a:defRPr sz="4100"/>
            </a:pPr>
            <a:r>
              <a:rPr/>
              <a:t>Veterans Compensation Benefits Rate Tables </a:t>
            </a:r>
            <a:r>
              <a:rPr sz="1800" b="0"/>
              <a:t>- Effective 12/1/16</a:t>
            </a:r>
          </a:p>
        </p:txBody>
      </p:sp>
      <p:sp>
        <p:nvSpPr>
          <p:cNvPr id="234" name="http://www.benefits.va.gov/compensation/resources_comp01.asp"/>
          <p:cNvSpPr txBox="1"/>
          <p:nvPr/>
        </p:nvSpPr>
        <p:spPr>
          <a:xfrm>
            <a:off x="609600" y="5894387"/>
            <a:ext cx="109728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solidFill>
                  <a:srgbClr val="373737"/>
                </a:solidFill>
              </a:defRPr>
            </a:pPr>
            <a:r>
              <a:rPr u="sng">
                <a:solidFill>
                  <a:srgbClr val="0563C1"/>
                </a:solidFill>
                <a:uFill>
                  <a:solidFill>
                    <a:srgbClr val="0563C1"/>
                  </a:solidFill>
                </a:uFill>
                <a:hlinkClick r:id="rId3"/>
              </a:rPr>
              <a:t>http://www.benefits.va.gov/compensation/resources_comp01.asp</a:t>
            </a:r>
            <a:r>
              <a:rPr/>
              <a:t> </a:t>
            </a:r>
          </a:p>
        </p:txBody>
      </p:sp>
      <p:graphicFrame>
        <p:nvGraphicFramePr>
          <p:cNvPr id="235" name="Table"/>
          <p:cNvGraphicFramePr/>
          <p:nvPr>
            <p:extLst>
              <p:ext uri="{D42A27DB-BD31-4B8C-83A1-F6EECF244321}">
                <p14:modId xmlns:p14="http://schemas.microsoft.com/office/powerpoint/2010/main" val="2150055221"/>
              </p:ext>
            </p:extLst>
          </p:nvPr>
        </p:nvGraphicFramePr>
        <p:xfrm>
          <a:off x="625642" y="2057400"/>
          <a:ext cx="5287794" cy="3225799"/>
        </p:xfrm>
        <a:graphic>
          <a:graphicData uri="http://schemas.openxmlformats.org/drawingml/2006/table">
            <a:tbl>
              <a:tblPr>
                <a:tableStyleId>{4C3C2611-4C71-4FC5-86AE-919BDF0F9419}</a:tableStyleId>
              </a:tblPr>
              <a:tblGrid>
                <a:gridCol w="1995320">
                  <a:extLst>
                    <a:ext uri="{9D8B030D-6E8A-4147-A177-3AD203B41FA5}">
                      <a16:colId xmlns="" xmlns:a16="http://schemas.microsoft.com/office/drawing/2014/main" val="20000"/>
                    </a:ext>
                  </a:extLst>
                </a:gridCol>
                <a:gridCol w="823912">
                  <a:extLst>
                    <a:ext uri="{9D8B030D-6E8A-4147-A177-3AD203B41FA5}">
                      <a16:colId xmlns="" xmlns:a16="http://schemas.microsoft.com/office/drawing/2014/main" val="20001"/>
                    </a:ext>
                  </a:extLst>
                </a:gridCol>
                <a:gridCol w="822325">
                  <a:extLst>
                    <a:ext uri="{9D8B030D-6E8A-4147-A177-3AD203B41FA5}">
                      <a16:colId xmlns="" xmlns:a16="http://schemas.microsoft.com/office/drawing/2014/main" val="20002"/>
                    </a:ext>
                  </a:extLst>
                </a:gridCol>
                <a:gridCol w="823912">
                  <a:extLst>
                    <a:ext uri="{9D8B030D-6E8A-4147-A177-3AD203B41FA5}">
                      <a16:colId xmlns="" xmlns:a16="http://schemas.microsoft.com/office/drawing/2014/main" val="20003"/>
                    </a:ext>
                  </a:extLst>
                </a:gridCol>
                <a:gridCol w="822325">
                  <a:extLst>
                    <a:ext uri="{9D8B030D-6E8A-4147-A177-3AD203B41FA5}">
                      <a16:colId xmlns="" xmlns:a16="http://schemas.microsoft.com/office/drawing/2014/main" val="20004"/>
                    </a:ext>
                  </a:extLst>
                </a:gridCol>
              </a:tblGrid>
              <a:tr h="371475">
                <a:tc>
                  <a:txBody>
                    <a:bodyPr/>
                    <a:lstStyle/>
                    <a:p>
                      <a:pPr algn="l">
                        <a:defRPr sz="1800"/>
                      </a:pPr>
                      <a:r>
                        <a:rPr sz="1200" b="1">
                          <a:solidFill>
                            <a:srgbClr val="FFFFFF"/>
                          </a:solidFill>
                        </a:rPr>
                        <a:t>Dependent Status</a:t>
                      </a:r>
                    </a:p>
                  </a:txBody>
                  <a:tcPr marL="45720" marR="45720" horzOverflow="overflow">
                    <a:lnB w="38100">
                      <a:solidFill>
                        <a:srgbClr val="FFFFFF"/>
                      </a:solidFill>
                    </a:lnB>
                    <a:solidFill>
                      <a:schemeClr val="accent1"/>
                    </a:solidFill>
                  </a:tcPr>
                </a:tc>
                <a:tc>
                  <a:txBody>
                    <a:bodyPr/>
                    <a:lstStyle/>
                    <a:p>
                      <a:pPr algn="l">
                        <a:defRPr sz="1800"/>
                      </a:pPr>
                      <a:r>
                        <a:rPr sz="1200" b="1">
                          <a:solidFill>
                            <a:srgbClr val="FFFFFF"/>
                          </a:solidFill>
                        </a:rPr>
                        <a:t>30%</a:t>
                      </a:r>
                    </a:p>
                  </a:txBody>
                  <a:tcPr marL="45720" marR="45720" horzOverflow="overflow">
                    <a:lnB w="38100">
                      <a:solidFill>
                        <a:srgbClr val="FFFFFF"/>
                      </a:solidFill>
                    </a:lnB>
                    <a:solidFill>
                      <a:schemeClr val="accent1"/>
                    </a:solidFill>
                  </a:tcPr>
                </a:tc>
                <a:tc>
                  <a:txBody>
                    <a:bodyPr/>
                    <a:lstStyle/>
                    <a:p>
                      <a:pPr algn="l">
                        <a:defRPr sz="1800"/>
                      </a:pPr>
                      <a:r>
                        <a:rPr sz="1200" b="1">
                          <a:solidFill>
                            <a:srgbClr val="FFFFFF"/>
                          </a:solidFill>
                        </a:rPr>
                        <a:t>40%</a:t>
                      </a:r>
                    </a:p>
                  </a:txBody>
                  <a:tcPr marL="45720" marR="45720" horzOverflow="overflow">
                    <a:lnB w="38100">
                      <a:solidFill>
                        <a:srgbClr val="FFFFFF"/>
                      </a:solidFill>
                    </a:lnB>
                    <a:solidFill>
                      <a:schemeClr val="accent1"/>
                    </a:solidFill>
                  </a:tcPr>
                </a:tc>
                <a:tc>
                  <a:txBody>
                    <a:bodyPr/>
                    <a:lstStyle/>
                    <a:p>
                      <a:pPr algn="l">
                        <a:defRPr sz="1800"/>
                      </a:pPr>
                      <a:r>
                        <a:rPr sz="1200" b="1">
                          <a:solidFill>
                            <a:srgbClr val="FFFFFF"/>
                          </a:solidFill>
                        </a:rPr>
                        <a:t>50%</a:t>
                      </a:r>
                    </a:p>
                  </a:txBody>
                  <a:tcPr marL="45720" marR="45720" horzOverflow="overflow">
                    <a:lnB w="38100">
                      <a:solidFill>
                        <a:srgbClr val="FFFFFF"/>
                      </a:solidFill>
                    </a:lnB>
                    <a:solidFill>
                      <a:schemeClr val="accent1"/>
                    </a:solidFill>
                  </a:tcPr>
                </a:tc>
                <a:tc>
                  <a:txBody>
                    <a:bodyPr/>
                    <a:lstStyle/>
                    <a:p>
                      <a:pPr algn="l">
                        <a:defRPr sz="1800"/>
                      </a:pPr>
                      <a:r>
                        <a:rPr sz="1200" b="1">
                          <a:solidFill>
                            <a:srgbClr val="FFFFFF"/>
                          </a:solidFill>
                        </a:rPr>
                        <a:t>60%</a:t>
                      </a:r>
                    </a:p>
                  </a:txBody>
                  <a:tcPr marL="45720" marR="45720" horzOverflow="overflow">
                    <a:lnB w="38100">
                      <a:solidFill>
                        <a:srgbClr val="FFFFFF"/>
                      </a:solidFill>
                    </a:lnB>
                    <a:solidFill>
                      <a:schemeClr val="accent1"/>
                    </a:solidFill>
                  </a:tcPr>
                </a:tc>
                <a:extLst>
                  <a:ext uri="{0D108BD9-81ED-4DB2-BD59-A6C34878D82A}">
                    <a16:rowId xmlns="" xmlns:a16="http://schemas.microsoft.com/office/drawing/2014/main" val="10000"/>
                  </a:ext>
                </a:extLst>
              </a:tr>
              <a:tr h="369887">
                <a:tc>
                  <a:txBody>
                    <a:bodyPr/>
                    <a:lstStyle/>
                    <a:p>
                      <a:pPr algn="l">
                        <a:defRPr sz="1800"/>
                      </a:pPr>
                      <a:r>
                        <a:rPr sz="1200"/>
                        <a:t>Veteran Alone</a:t>
                      </a:r>
                    </a:p>
                  </a:txBody>
                  <a:tcPr marL="45720" marR="45720" horzOverflow="overflow">
                    <a:lnT w="38100">
                      <a:solidFill>
                        <a:srgbClr val="FFFFFF"/>
                      </a:solidFill>
                    </a:lnT>
                    <a:solidFill>
                      <a:srgbClr val="CFD5EA"/>
                    </a:solidFill>
                  </a:tcPr>
                </a:tc>
                <a:tc>
                  <a:txBody>
                    <a:bodyPr/>
                    <a:lstStyle/>
                    <a:p>
                      <a:pPr algn="l">
                        <a:defRPr sz="1800"/>
                      </a:pPr>
                      <a:r>
                        <a:rPr sz="1200"/>
                        <a:t>$408.97</a:t>
                      </a:r>
                    </a:p>
                  </a:txBody>
                  <a:tcPr marL="45720" marR="45720" horzOverflow="overflow">
                    <a:lnT w="38100">
                      <a:solidFill>
                        <a:srgbClr val="FFFFFF"/>
                      </a:solidFill>
                    </a:lnT>
                    <a:solidFill>
                      <a:srgbClr val="CFD5EA"/>
                    </a:solidFill>
                  </a:tcPr>
                </a:tc>
                <a:tc>
                  <a:txBody>
                    <a:bodyPr/>
                    <a:lstStyle/>
                    <a:p>
                      <a:pPr algn="l">
                        <a:defRPr sz="1800"/>
                      </a:pPr>
                      <a:r>
                        <a:rPr sz="1200"/>
                        <a:t>$589.12</a:t>
                      </a:r>
                    </a:p>
                  </a:txBody>
                  <a:tcPr marL="45720" marR="45720" horzOverflow="overflow">
                    <a:lnT w="38100">
                      <a:solidFill>
                        <a:srgbClr val="FFFFFF"/>
                      </a:solidFill>
                    </a:lnT>
                    <a:solidFill>
                      <a:srgbClr val="CFD5EA"/>
                    </a:solidFill>
                  </a:tcPr>
                </a:tc>
                <a:tc>
                  <a:txBody>
                    <a:bodyPr/>
                    <a:lstStyle/>
                    <a:p>
                      <a:pPr algn="l">
                        <a:defRPr sz="1800"/>
                      </a:pPr>
                      <a:r>
                        <a:rPr sz="1200"/>
                        <a:t>$838.64</a:t>
                      </a:r>
                    </a:p>
                  </a:txBody>
                  <a:tcPr marL="45720" marR="45720" horzOverflow="overflow">
                    <a:lnT w="38100">
                      <a:solidFill>
                        <a:srgbClr val="FFFFFF"/>
                      </a:solidFill>
                    </a:lnT>
                    <a:solidFill>
                      <a:srgbClr val="CFD5EA"/>
                    </a:solidFill>
                  </a:tcPr>
                </a:tc>
                <a:tc>
                  <a:txBody>
                    <a:bodyPr/>
                    <a:lstStyle/>
                    <a:p>
                      <a:pPr algn="l">
                        <a:defRPr sz="1800"/>
                      </a:pPr>
                      <a:r>
                        <a:rPr sz="1200"/>
                        <a:t>$1,062.27</a:t>
                      </a:r>
                    </a:p>
                  </a:txBody>
                  <a:tcPr marL="45720" marR="45720" horzOverflow="overflow">
                    <a:lnT w="38100">
                      <a:solidFill>
                        <a:srgbClr val="FFFFFF"/>
                      </a:solidFill>
                    </a:lnT>
                    <a:solidFill>
                      <a:srgbClr val="CFD5EA"/>
                    </a:solidFill>
                  </a:tcPr>
                </a:tc>
                <a:extLst>
                  <a:ext uri="{0D108BD9-81ED-4DB2-BD59-A6C34878D82A}">
                    <a16:rowId xmlns="" xmlns:a16="http://schemas.microsoft.com/office/drawing/2014/main" val="10001"/>
                  </a:ext>
                </a:extLst>
              </a:tr>
              <a:tr h="371475">
                <a:tc>
                  <a:txBody>
                    <a:bodyPr/>
                    <a:lstStyle/>
                    <a:p>
                      <a:pPr algn="l">
                        <a:defRPr sz="1800"/>
                      </a:pPr>
                      <a:r>
                        <a:rPr sz="1200"/>
                        <a:t>Veteran with Spouse Only</a:t>
                      </a:r>
                    </a:p>
                  </a:txBody>
                  <a:tcPr marL="45720" marR="45720" horzOverflow="overflow">
                    <a:solidFill>
                      <a:srgbClr val="E9EBF5"/>
                    </a:solidFill>
                  </a:tcPr>
                </a:tc>
                <a:tc>
                  <a:txBody>
                    <a:bodyPr/>
                    <a:lstStyle/>
                    <a:p>
                      <a:pPr algn="l">
                        <a:defRPr sz="1800"/>
                      </a:pPr>
                      <a:r>
                        <a:rPr sz="1200"/>
                        <a:t>$456.97</a:t>
                      </a:r>
                    </a:p>
                  </a:txBody>
                  <a:tcPr marL="45720" marR="45720" horzOverflow="overflow">
                    <a:solidFill>
                      <a:srgbClr val="E9EBF5"/>
                    </a:solidFill>
                  </a:tcPr>
                </a:tc>
                <a:tc>
                  <a:txBody>
                    <a:bodyPr/>
                    <a:lstStyle/>
                    <a:p>
                      <a:pPr algn="l">
                        <a:defRPr sz="1800"/>
                      </a:pPr>
                      <a:r>
                        <a:rPr sz="1200"/>
                        <a:t>$654.12</a:t>
                      </a:r>
                    </a:p>
                  </a:txBody>
                  <a:tcPr marL="45720" marR="45720" horzOverflow="overflow">
                    <a:solidFill>
                      <a:srgbClr val="E9EBF5"/>
                    </a:solidFill>
                  </a:tcPr>
                </a:tc>
                <a:tc>
                  <a:txBody>
                    <a:bodyPr/>
                    <a:lstStyle/>
                    <a:p>
                      <a:pPr algn="l">
                        <a:defRPr sz="1800"/>
                      </a:pPr>
                      <a:r>
                        <a:rPr sz="1200"/>
                        <a:t>$919.64</a:t>
                      </a:r>
                    </a:p>
                  </a:txBody>
                  <a:tcPr marL="45720" marR="45720" horzOverflow="overflow">
                    <a:solidFill>
                      <a:srgbClr val="E9EBF5"/>
                    </a:solidFill>
                  </a:tcPr>
                </a:tc>
                <a:tc>
                  <a:txBody>
                    <a:bodyPr/>
                    <a:lstStyle/>
                    <a:p>
                      <a:pPr algn="l">
                        <a:defRPr sz="1800"/>
                      </a:pPr>
                      <a:r>
                        <a:rPr sz="1200"/>
                        <a:t>$1,159.27</a:t>
                      </a:r>
                    </a:p>
                  </a:txBody>
                  <a:tcPr marL="45720" marR="45720" horzOverflow="overflow">
                    <a:solidFill>
                      <a:srgbClr val="E9EBF5"/>
                    </a:solidFill>
                  </a:tcPr>
                </a:tc>
                <a:extLst>
                  <a:ext uri="{0D108BD9-81ED-4DB2-BD59-A6C34878D82A}">
                    <a16:rowId xmlns="" xmlns:a16="http://schemas.microsoft.com/office/drawing/2014/main" val="10002"/>
                  </a:ext>
                </a:extLst>
              </a:tr>
              <a:tr h="457200">
                <a:tc>
                  <a:txBody>
                    <a:bodyPr/>
                    <a:lstStyle/>
                    <a:p>
                      <a:pPr algn="l">
                        <a:defRPr sz="1800"/>
                      </a:pPr>
                      <a:r>
                        <a:rPr sz="1200"/>
                        <a:t>Veteran with Spouse and One Parent</a:t>
                      </a:r>
                    </a:p>
                  </a:txBody>
                  <a:tcPr marL="45720" marR="45720" horzOverflow="overflow">
                    <a:solidFill>
                      <a:srgbClr val="CFD5EA"/>
                    </a:solidFill>
                  </a:tcPr>
                </a:tc>
                <a:tc>
                  <a:txBody>
                    <a:bodyPr/>
                    <a:lstStyle/>
                    <a:p>
                      <a:pPr algn="l">
                        <a:defRPr sz="1800"/>
                      </a:pPr>
                      <a:r>
                        <a:rPr sz="1200"/>
                        <a:t>$495.97</a:t>
                      </a:r>
                    </a:p>
                  </a:txBody>
                  <a:tcPr marL="45720" marR="45720" horzOverflow="overflow">
                    <a:solidFill>
                      <a:srgbClr val="CFD5EA"/>
                    </a:solidFill>
                  </a:tcPr>
                </a:tc>
                <a:tc>
                  <a:txBody>
                    <a:bodyPr/>
                    <a:lstStyle/>
                    <a:p>
                      <a:pPr algn="l">
                        <a:defRPr sz="1800"/>
                      </a:pPr>
                      <a:r>
                        <a:rPr sz="1200"/>
                        <a:t>$706.12</a:t>
                      </a:r>
                    </a:p>
                  </a:txBody>
                  <a:tcPr marL="45720" marR="45720" horzOverflow="overflow">
                    <a:solidFill>
                      <a:srgbClr val="CFD5EA"/>
                    </a:solidFill>
                  </a:tcPr>
                </a:tc>
                <a:tc>
                  <a:txBody>
                    <a:bodyPr/>
                    <a:lstStyle/>
                    <a:p>
                      <a:pPr algn="l">
                        <a:defRPr sz="1800"/>
                      </a:pPr>
                      <a:r>
                        <a:rPr sz="1200"/>
                        <a:t>$984.64</a:t>
                      </a:r>
                    </a:p>
                  </a:txBody>
                  <a:tcPr marL="45720" marR="45720" horzOverflow="overflow">
                    <a:solidFill>
                      <a:srgbClr val="CFD5EA"/>
                    </a:solidFill>
                  </a:tcPr>
                </a:tc>
                <a:tc>
                  <a:txBody>
                    <a:bodyPr/>
                    <a:lstStyle/>
                    <a:p>
                      <a:pPr algn="l">
                        <a:defRPr sz="1800"/>
                      </a:pPr>
                      <a:r>
                        <a:rPr sz="1200"/>
                        <a:t>$1,237.27</a:t>
                      </a:r>
                    </a:p>
                  </a:txBody>
                  <a:tcPr marL="45720" marR="45720" horzOverflow="overflow">
                    <a:solidFill>
                      <a:srgbClr val="CFD5EA"/>
                    </a:solidFill>
                  </a:tcPr>
                </a:tc>
                <a:extLst>
                  <a:ext uri="{0D108BD9-81ED-4DB2-BD59-A6C34878D82A}">
                    <a16:rowId xmlns="" xmlns:a16="http://schemas.microsoft.com/office/drawing/2014/main" val="10003"/>
                  </a:ext>
                </a:extLst>
              </a:tr>
              <a:tr h="457200">
                <a:tc>
                  <a:txBody>
                    <a:bodyPr/>
                    <a:lstStyle/>
                    <a:p>
                      <a:pPr algn="l">
                        <a:defRPr sz="1800"/>
                      </a:pPr>
                      <a:r>
                        <a:rPr sz="1200"/>
                        <a:t>Veteran with Spouse and Two Parents</a:t>
                      </a:r>
                    </a:p>
                  </a:txBody>
                  <a:tcPr marL="45720" marR="45720" horzOverflow="overflow">
                    <a:solidFill>
                      <a:srgbClr val="E9EBF5"/>
                    </a:solidFill>
                  </a:tcPr>
                </a:tc>
                <a:tc>
                  <a:txBody>
                    <a:bodyPr/>
                    <a:lstStyle/>
                    <a:p>
                      <a:pPr algn="l">
                        <a:defRPr sz="1800"/>
                      </a:pPr>
                      <a:r>
                        <a:rPr sz="1200"/>
                        <a:t>$534.97</a:t>
                      </a:r>
                    </a:p>
                  </a:txBody>
                  <a:tcPr marL="45720" marR="45720" horzOverflow="overflow">
                    <a:solidFill>
                      <a:srgbClr val="E9EBF5"/>
                    </a:solidFill>
                  </a:tcPr>
                </a:tc>
                <a:tc>
                  <a:txBody>
                    <a:bodyPr/>
                    <a:lstStyle/>
                    <a:p>
                      <a:pPr algn="l">
                        <a:defRPr sz="1800"/>
                      </a:pPr>
                      <a:r>
                        <a:rPr sz="1200"/>
                        <a:t>$758.12</a:t>
                      </a:r>
                    </a:p>
                  </a:txBody>
                  <a:tcPr marL="45720" marR="45720" horzOverflow="overflow">
                    <a:solidFill>
                      <a:srgbClr val="E9EBF5"/>
                    </a:solidFill>
                  </a:tcPr>
                </a:tc>
                <a:tc>
                  <a:txBody>
                    <a:bodyPr/>
                    <a:lstStyle/>
                    <a:p>
                      <a:pPr algn="l">
                        <a:defRPr sz="1800"/>
                      </a:pPr>
                      <a:r>
                        <a:rPr sz="1200"/>
                        <a:t>$1,049.64</a:t>
                      </a:r>
                    </a:p>
                  </a:txBody>
                  <a:tcPr marL="45720" marR="45720" horzOverflow="overflow">
                    <a:solidFill>
                      <a:srgbClr val="E9EBF5"/>
                    </a:solidFill>
                  </a:tcPr>
                </a:tc>
                <a:tc>
                  <a:txBody>
                    <a:bodyPr/>
                    <a:lstStyle/>
                    <a:p>
                      <a:pPr algn="l">
                        <a:defRPr sz="1800"/>
                      </a:pPr>
                      <a:r>
                        <a:rPr sz="1200"/>
                        <a:t>$1,315.27</a:t>
                      </a:r>
                    </a:p>
                  </a:txBody>
                  <a:tcPr marL="45720" marR="45720" horzOverflow="overflow">
                    <a:solidFill>
                      <a:srgbClr val="E9EBF5"/>
                    </a:solidFill>
                  </a:tcPr>
                </a:tc>
                <a:extLst>
                  <a:ext uri="{0D108BD9-81ED-4DB2-BD59-A6C34878D82A}">
                    <a16:rowId xmlns="" xmlns:a16="http://schemas.microsoft.com/office/drawing/2014/main" val="10004"/>
                  </a:ext>
                </a:extLst>
              </a:tr>
              <a:tr h="369887">
                <a:tc>
                  <a:txBody>
                    <a:bodyPr/>
                    <a:lstStyle/>
                    <a:p>
                      <a:pPr algn="l">
                        <a:defRPr sz="1800"/>
                      </a:pPr>
                      <a:r>
                        <a:rPr sz="1200"/>
                        <a:t>Veteran with One Parent</a:t>
                      </a:r>
                    </a:p>
                  </a:txBody>
                  <a:tcPr marL="45720" marR="45720" horzOverflow="overflow">
                    <a:solidFill>
                      <a:srgbClr val="CFD5EA"/>
                    </a:solidFill>
                  </a:tcPr>
                </a:tc>
                <a:tc>
                  <a:txBody>
                    <a:bodyPr/>
                    <a:lstStyle/>
                    <a:p>
                      <a:pPr algn="l">
                        <a:defRPr sz="1800"/>
                      </a:pPr>
                      <a:r>
                        <a:rPr sz="1200"/>
                        <a:t>$447.97</a:t>
                      </a:r>
                    </a:p>
                  </a:txBody>
                  <a:tcPr marL="45720" marR="45720" horzOverflow="overflow">
                    <a:solidFill>
                      <a:srgbClr val="CFD5EA"/>
                    </a:solidFill>
                  </a:tcPr>
                </a:tc>
                <a:tc>
                  <a:txBody>
                    <a:bodyPr/>
                    <a:lstStyle/>
                    <a:p>
                      <a:pPr algn="l">
                        <a:defRPr sz="1800"/>
                      </a:pPr>
                      <a:r>
                        <a:rPr sz="1200"/>
                        <a:t>$641.12</a:t>
                      </a:r>
                    </a:p>
                  </a:txBody>
                  <a:tcPr marL="45720" marR="45720" horzOverflow="overflow">
                    <a:solidFill>
                      <a:srgbClr val="CFD5EA"/>
                    </a:solidFill>
                  </a:tcPr>
                </a:tc>
                <a:tc>
                  <a:txBody>
                    <a:bodyPr/>
                    <a:lstStyle/>
                    <a:p>
                      <a:pPr algn="l">
                        <a:defRPr sz="1800"/>
                      </a:pPr>
                      <a:r>
                        <a:rPr sz="1200"/>
                        <a:t>$903.64</a:t>
                      </a:r>
                    </a:p>
                  </a:txBody>
                  <a:tcPr marL="45720" marR="45720" horzOverflow="overflow">
                    <a:solidFill>
                      <a:srgbClr val="CFD5EA"/>
                    </a:solidFill>
                  </a:tcPr>
                </a:tc>
                <a:tc>
                  <a:txBody>
                    <a:bodyPr/>
                    <a:lstStyle/>
                    <a:p>
                      <a:pPr algn="l">
                        <a:defRPr sz="1800"/>
                      </a:pPr>
                      <a:r>
                        <a:rPr sz="1200"/>
                        <a:t>$1,140.27</a:t>
                      </a:r>
                    </a:p>
                  </a:txBody>
                  <a:tcPr marL="45720" marR="45720" horzOverflow="overflow">
                    <a:solidFill>
                      <a:srgbClr val="CFD5EA"/>
                    </a:solidFill>
                  </a:tcPr>
                </a:tc>
                <a:extLst>
                  <a:ext uri="{0D108BD9-81ED-4DB2-BD59-A6C34878D82A}">
                    <a16:rowId xmlns="" xmlns:a16="http://schemas.microsoft.com/office/drawing/2014/main" val="10005"/>
                  </a:ext>
                </a:extLst>
              </a:tr>
              <a:tr h="371475">
                <a:tc>
                  <a:txBody>
                    <a:bodyPr/>
                    <a:lstStyle/>
                    <a:p>
                      <a:pPr algn="l">
                        <a:defRPr sz="1800"/>
                      </a:pPr>
                      <a:r>
                        <a:rPr sz="1200"/>
                        <a:t>Veteran with Two Parents</a:t>
                      </a:r>
                    </a:p>
                  </a:txBody>
                  <a:tcPr marL="45720" marR="45720" horzOverflow="overflow">
                    <a:solidFill>
                      <a:srgbClr val="E9EBF5"/>
                    </a:solidFill>
                  </a:tcPr>
                </a:tc>
                <a:tc>
                  <a:txBody>
                    <a:bodyPr/>
                    <a:lstStyle/>
                    <a:p>
                      <a:pPr algn="l">
                        <a:defRPr sz="1800"/>
                      </a:pPr>
                      <a:r>
                        <a:rPr sz="1200"/>
                        <a:t>$486.97</a:t>
                      </a:r>
                    </a:p>
                  </a:txBody>
                  <a:tcPr marL="45720" marR="45720" horzOverflow="overflow">
                    <a:solidFill>
                      <a:srgbClr val="E9EBF5"/>
                    </a:solidFill>
                  </a:tcPr>
                </a:tc>
                <a:tc>
                  <a:txBody>
                    <a:bodyPr/>
                    <a:lstStyle/>
                    <a:p>
                      <a:pPr algn="l">
                        <a:defRPr sz="1800"/>
                      </a:pPr>
                      <a:r>
                        <a:rPr sz="1200"/>
                        <a:t>$693.12</a:t>
                      </a:r>
                    </a:p>
                  </a:txBody>
                  <a:tcPr marL="45720" marR="45720" horzOverflow="overflow">
                    <a:solidFill>
                      <a:srgbClr val="E9EBF5"/>
                    </a:solidFill>
                  </a:tcPr>
                </a:tc>
                <a:tc>
                  <a:txBody>
                    <a:bodyPr/>
                    <a:lstStyle/>
                    <a:p>
                      <a:pPr algn="l">
                        <a:defRPr sz="1800"/>
                      </a:pPr>
                      <a:r>
                        <a:rPr sz="1200"/>
                        <a:t>$968.64</a:t>
                      </a:r>
                    </a:p>
                  </a:txBody>
                  <a:tcPr marL="45720" marR="45720" horzOverflow="overflow">
                    <a:solidFill>
                      <a:srgbClr val="E9EBF5"/>
                    </a:solidFill>
                  </a:tcPr>
                </a:tc>
                <a:tc>
                  <a:txBody>
                    <a:bodyPr/>
                    <a:lstStyle/>
                    <a:p>
                      <a:pPr algn="l">
                        <a:defRPr sz="1800"/>
                      </a:pPr>
                      <a:r>
                        <a:rPr sz="1200"/>
                        <a:t>$1,218.27</a:t>
                      </a:r>
                    </a:p>
                  </a:txBody>
                  <a:tcPr marL="45720" marR="45720" horzOverflow="overflow">
                    <a:solidFill>
                      <a:srgbClr val="E9EBF5"/>
                    </a:solidFill>
                  </a:tcPr>
                </a:tc>
                <a:extLst>
                  <a:ext uri="{0D108BD9-81ED-4DB2-BD59-A6C34878D82A}">
                    <a16:rowId xmlns="" xmlns:a16="http://schemas.microsoft.com/office/drawing/2014/main" val="10006"/>
                  </a:ext>
                </a:extLst>
              </a:tr>
              <a:tr h="457200">
                <a:tc>
                  <a:txBody>
                    <a:bodyPr/>
                    <a:lstStyle/>
                    <a:p>
                      <a:pPr algn="l">
                        <a:defRPr sz="1800"/>
                      </a:pPr>
                      <a:r>
                        <a:rPr sz="1200"/>
                        <a:t>Additional for A/A spouse (see footnote b)</a:t>
                      </a:r>
                    </a:p>
                  </a:txBody>
                  <a:tcPr marL="45720" marR="45720" horzOverflow="overflow">
                    <a:solidFill>
                      <a:srgbClr val="CFD5EA"/>
                    </a:solidFill>
                  </a:tcPr>
                </a:tc>
                <a:tc>
                  <a:txBody>
                    <a:bodyPr/>
                    <a:lstStyle/>
                    <a:p>
                      <a:pPr algn="l">
                        <a:defRPr sz="1800"/>
                      </a:pPr>
                      <a:r>
                        <a:rPr sz="1200"/>
                        <a:t>$45.00</a:t>
                      </a:r>
                    </a:p>
                  </a:txBody>
                  <a:tcPr marL="45720" marR="45720" horzOverflow="overflow">
                    <a:solidFill>
                      <a:srgbClr val="CFD5EA"/>
                    </a:solidFill>
                  </a:tcPr>
                </a:tc>
                <a:tc>
                  <a:txBody>
                    <a:bodyPr/>
                    <a:lstStyle/>
                    <a:p>
                      <a:pPr algn="l">
                        <a:defRPr sz="1800"/>
                      </a:pPr>
                      <a:r>
                        <a:rPr sz="1200"/>
                        <a:t>$59.00</a:t>
                      </a:r>
                    </a:p>
                  </a:txBody>
                  <a:tcPr marL="45720" marR="45720" horzOverflow="overflow">
                    <a:solidFill>
                      <a:srgbClr val="CFD5EA"/>
                    </a:solidFill>
                  </a:tcPr>
                </a:tc>
                <a:tc>
                  <a:txBody>
                    <a:bodyPr/>
                    <a:lstStyle/>
                    <a:p>
                      <a:pPr algn="l">
                        <a:defRPr sz="1800"/>
                      </a:pPr>
                      <a:r>
                        <a:rPr sz="1200"/>
                        <a:t>$74.00</a:t>
                      </a:r>
                    </a:p>
                  </a:txBody>
                  <a:tcPr marL="45720" marR="45720" horzOverflow="overflow">
                    <a:solidFill>
                      <a:srgbClr val="CFD5EA"/>
                    </a:solidFill>
                  </a:tcPr>
                </a:tc>
                <a:tc>
                  <a:txBody>
                    <a:bodyPr/>
                    <a:lstStyle/>
                    <a:p>
                      <a:pPr algn="l">
                        <a:defRPr sz="1800"/>
                      </a:pPr>
                      <a:r>
                        <a:rPr sz="1200"/>
                        <a:t>$89.00</a:t>
                      </a:r>
                    </a:p>
                  </a:txBody>
                  <a:tcPr marL="45720" marR="45720" horzOverflow="overflow">
                    <a:solidFill>
                      <a:srgbClr val="CFD5EA"/>
                    </a:solidFill>
                  </a:tcPr>
                </a:tc>
                <a:extLst>
                  <a:ext uri="{0D108BD9-81ED-4DB2-BD59-A6C34878D82A}">
                    <a16:rowId xmlns="" xmlns:a16="http://schemas.microsoft.com/office/drawing/2014/main" val="10007"/>
                  </a:ext>
                </a:extLst>
              </a:tr>
            </a:tbl>
          </a:graphicData>
        </a:graphic>
      </p:graphicFrame>
      <p:graphicFrame>
        <p:nvGraphicFramePr>
          <p:cNvPr id="236" name="Table"/>
          <p:cNvGraphicFramePr/>
          <p:nvPr/>
        </p:nvGraphicFramePr>
        <p:xfrm>
          <a:off x="6246812" y="2060575"/>
          <a:ext cx="5303836" cy="3246436"/>
        </p:xfrm>
        <a:graphic>
          <a:graphicData uri="http://schemas.openxmlformats.org/drawingml/2006/table">
            <a:tbl>
              <a:tblPr>
                <a:tableStyleId>{4C3C2611-4C71-4FC5-86AE-919BDF0F9419}</a:tableStyleId>
              </a:tblPr>
              <a:tblGrid>
                <a:gridCol w="2011362">
                  <a:extLst>
                    <a:ext uri="{9D8B030D-6E8A-4147-A177-3AD203B41FA5}">
                      <a16:colId xmlns="" xmlns:a16="http://schemas.microsoft.com/office/drawing/2014/main" val="20000"/>
                    </a:ext>
                  </a:extLst>
                </a:gridCol>
                <a:gridCol w="823912">
                  <a:extLst>
                    <a:ext uri="{9D8B030D-6E8A-4147-A177-3AD203B41FA5}">
                      <a16:colId xmlns="" xmlns:a16="http://schemas.microsoft.com/office/drawing/2014/main" val="20001"/>
                    </a:ext>
                  </a:extLst>
                </a:gridCol>
                <a:gridCol w="822325">
                  <a:extLst>
                    <a:ext uri="{9D8B030D-6E8A-4147-A177-3AD203B41FA5}">
                      <a16:colId xmlns="" xmlns:a16="http://schemas.microsoft.com/office/drawing/2014/main" val="20002"/>
                    </a:ext>
                  </a:extLst>
                </a:gridCol>
                <a:gridCol w="823912">
                  <a:extLst>
                    <a:ext uri="{9D8B030D-6E8A-4147-A177-3AD203B41FA5}">
                      <a16:colId xmlns="" xmlns:a16="http://schemas.microsoft.com/office/drawing/2014/main" val="20003"/>
                    </a:ext>
                  </a:extLst>
                </a:gridCol>
                <a:gridCol w="822325">
                  <a:extLst>
                    <a:ext uri="{9D8B030D-6E8A-4147-A177-3AD203B41FA5}">
                      <a16:colId xmlns="" xmlns:a16="http://schemas.microsoft.com/office/drawing/2014/main" val="20004"/>
                    </a:ext>
                  </a:extLst>
                </a:gridCol>
              </a:tblGrid>
              <a:tr h="371475">
                <a:tc>
                  <a:txBody>
                    <a:bodyPr/>
                    <a:lstStyle/>
                    <a:p>
                      <a:pPr algn="l">
                        <a:defRPr sz="1800"/>
                      </a:pPr>
                      <a:r>
                        <a:rPr sz="1200" b="1">
                          <a:solidFill>
                            <a:srgbClr val="FFFFFF"/>
                          </a:solidFill>
                        </a:rPr>
                        <a:t>Dependent Status</a:t>
                      </a:r>
                    </a:p>
                  </a:txBody>
                  <a:tcPr marL="45719" marR="45719" marT="45719" marB="45719" horzOverflow="overflow">
                    <a:lnB w="38100">
                      <a:solidFill>
                        <a:srgbClr val="FFFFFF"/>
                      </a:solidFill>
                    </a:lnB>
                    <a:solidFill>
                      <a:schemeClr val="accent1"/>
                    </a:solidFill>
                  </a:tcPr>
                </a:tc>
                <a:tc>
                  <a:txBody>
                    <a:bodyPr/>
                    <a:lstStyle/>
                    <a:p>
                      <a:pPr algn="l">
                        <a:defRPr sz="1800"/>
                      </a:pPr>
                      <a:r>
                        <a:rPr sz="1200" b="1">
                          <a:solidFill>
                            <a:srgbClr val="FFFFFF"/>
                          </a:solidFill>
                        </a:rPr>
                        <a:t>70%</a:t>
                      </a:r>
                    </a:p>
                  </a:txBody>
                  <a:tcPr marL="45719" marR="45719" marT="45719" marB="45719" horzOverflow="overflow">
                    <a:lnB w="38100">
                      <a:solidFill>
                        <a:srgbClr val="FFFFFF"/>
                      </a:solidFill>
                    </a:lnB>
                    <a:solidFill>
                      <a:schemeClr val="accent1"/>
                    </a:solidFill>
                  </a:tcPr>
                </a:tc>
                <a:tc>
                  <a:txBody>
                    <a:bodyPr/>
                    <a:lstStyle/>
                    <a:p>
                      <a:pPr algn="l">
                        <a:defRPr sz="1800"/>
                      </a:pPr>
                      <a:r>
                        <a:rPr sz="1200" b="1">
                          <a:solidFill>
                            <a:srgbClr val="FFFFFF"/>
                          </a:solidFill>
                        </a:rPr>
                        <a:t>80%</a:t>
                      </a:r>
                    </a:p>
                  </a:txBody>
                  <a:tcPr marL="45719" marR="45719" marT="45719" marB="45719" horzOverflow="overflow">
                    <a:lnB w="38100">
                      <a:solidFill>
                        <a:srgbClr val="FFFFFF"/>
                      </a:solidFill>
                    </a:lnB>
                    <a:solidFill>
                      <a:schemeClr val="accent1"/>
                    </a:solidFill>
                  </a:tcPr>
                </a:tc>
                <a:tc>
                  <a:txBody>
                    <a:bodyPr/>
                    <a:lstStyle/>
                    <a:p>
                      <a:pPr algn="l">
                        <a:defRPr sz="1800"/>
                      </a:pPr>
                      <a:r>
                        <a:rPr sz="1200" b="1">
                          <a:solidFill>
                            <a:srgbClr val="FFFFFF"/>
                          </a:solidFill>
                        </a:rPr>
                        <a:t>90%</a:t>
                      </a:r>
                    </a:p>
                  </a:txBody>
                  <a:tcPr marL="45719" marR="45719" marT="45719" marB="45719" horzOverflow="overflow">
                    <a:lnB w="38100">
                      <a:solidFill>
                        <a:srgbClr val="FFFFFF"/>
                      </a:solidFill>
                    </a:lnB>
                    <a:solidFill>
                      <a:schemeClr val="accent1"/>
                    </a:solidFill>
                  </a:tcPr>
                </a:tc>
                <a:tc>
                  <a:txBody>
                    <a:bodyPr/>
                    <a:lstStyle/>
                    <a:p>
                      <a:pPr algn="l">
                        <a:defRPr sz="1800"/>
                      </a:pPr>
                      <a:r>
                        <a:rPr sz="1200" b="1">
                          <a:solidFill>
                            <a:srgbClr val="FFFFFF"/>
                          </a:solidFill>
                        </a:rPr>
                        <a:t>100%</a:t>
                      </a:r>
                    </a:p>
                  </a:txBody>
                  <a:tcPr marL="45719" marR="45719" marT="45719" marB="45719" horzOverflow="overflow">
                    <a:lnB w="38100">
                      <a:solidFill>
                        <a:srgbClr val="FFFFFF"/>
                      </a:solidFill>
                    </a:lnB>
                    <a:solidFill>
                      <a:schemeClr val="accent1"/>
                    </a:solidFill>
                  </a:tcPr>
                </a:tc>
                <a:extLst>
                  <a:ext uri="{0D108BD9-81ED-4DB2-BD59-A6C34878D82A}">
                    <a16:rowId xmlns="" xmlns:a16="http://schemas.microsoft.com/office/drawing/2014/main" val="10000"/>
                  </a:ext>
                </a:extLst>
              </a:tr>
              <a:tr h="369887">
                <a:tc>
                  <a:txBody>
                    <a:bodyPr/>
                    <a:lstStyle/>
                    <a:p>
                      <a:pPr algn="l">
                        <a:defRPr sz="1800"/>
                      </a:pPr>
                      <a:r>
                        <a:rPr sz="1200"/>
                        <a:t>Veteran Alone</a:t>
                      </a:r>
                    </a:p>
                  </a:txBody>
                  <a:tcPr marL="45719" marR="45719" marT="45719" marB="45719" horzOverflow="overflow">
                    <a:lnT w="38100">
                      <a:solidFill>
                        <a:srgbClr val="FFFFFF"/>
                      </a:solidFill>
                    </a:lnT>
                    <a:solidFill>
                      <a:srgbClr val="CFD5EA"/>
                    </a:solidFill>
                  </a:tcPr>
                </a:tc>
                <a:tc>
                  <a:txBody>
                    <a:bodyPr/>
                    <a:lstStyle/>
                    <a:p>
                      <a:pPr algn="l">
                        <a:defRPr sz="1800"/>
                      </a:pPr>
                      <a:r>
                        <a:rPr sz="1200"/>
                        <a:t>$1,338.71</a:t>
                      </a:r>
                    </a:p>
                  </a:txBody>
                  <a:tcPr marL="45719" marR="45719" marT="45719" marB="45719" horzOverflow="overflow">
                    <a:lnT w="38100">
                      <a:solidFill>
                        <a:srgbClr val="FFFFFF"/>
                      </a:solidFill>
                    </a:lnT>
                    <a:solidFill>
                      <a:srgbClr val="CFD5EA"/>
                    </a:solidFill>
                  </a:tcPr>
                </a:tc>
                <a:tc>
                  <a:txBody>
                    <a:bodyPr/>
                    <a:lstStyle/>
                    <a:p>
                      <a:pPr algn="l">
                        <a:defRPr sz="1800"/>
                      </a:pPr>
                      <a:r>
                        <a:rPr sz="1200"/>
                        <a:t>$1,556.13</a:t>
                      </a:r>
                    </a:p>
                  </a:txBody>
                  <a:tcPr marL="45719" marR="45719" marT="45719" marB="45719" horzOverflow="overflow">
                    <a:lnT w="38100">
                      <a:solidFill>
                        <a:srgbClr val="FFFFFF"/>
                      </a:solidFill>
                    </a:lnT>
                    <a:solidFill>
                      <a:srgbClr val="CFD5EA"/>
                    </a:solidFill>
                  </a:tcPr>
                </a:tc>
                <a:tc>
                  <a:txBody>
                    <a:bodyPr/>
                    <a:lstStyle/>
                    <a:p>
                      <a:pPr algn="l">
                        <a:defRPr sz="1800"/>
                      </a:pPr>
                      <a:r>
                        <a:rPr sz="1200"/>
                        <a:t>$1,748.71</a:t>
                      </a:r>
                    </a:p>
                  </a:txBody>
                  <a:tcPr marL="45719" marR="45719" marT="45719" marB="45719" horzOverflow="overflow">
                    <a:lnT w="38100">
                      <a:solidFill>
                        <a:srgbClr val="FFFFFF"/>
                      </a:solidFill>
                    </a:lnT>
                    <a:solidFill>
                      <a:srgbClr val="CFD5EA"/>
                    </a:solidFill>
                  </a:tcPr>
                </a:tc>
                <a:tc>
                  <a:txBody>
                    <a:bodyPr/>
                    <a:lstStyle/>
                    <a:p>
                      <a:pPr algn="l">
                        <a:defRPr sz="1800"/>
                      </a:pPr>
                      <a:r>
                        <a:rPr sz="1200"/>
                        <a:t>$2,915.55</a:t>
                      </a:r>
                    </a:p>
                  </a:txBody>
                  <a:tcPr marL="45719" marR="45719" marT="45719" marB="45719" horzOverflow="overflow">
                    <a:lnT w="38100">
                      <a:solidFill>
                        <a:srgbClr val="FFFFFF"/>
                      </a:solidFill>
                    </a:lnT>
                    <a:solidFill>
                      <a:srgbClr val="CFD5EA"/>
                    </a:solidFill>
                  </a:tcPr>
                </a:tc>
                <a:extLst>
                  <a:ext uri="{0D108BD9-81ED-4DB2-BD59-A6C34878D82A}">
                    <a16:rowId xmlns="" xmlns:a16="http://schemas.microsoft.com/office/drawing/2014/main" val="10001"/>
                  </a:ext>
                </a:extLst>
              </a:tr>
              <a:tr h="371475">
                <a:tc>
                  <a:txBody>
                    <a:bodyPr/>
                    <a:lstStyle/>
                    <a:p>
                      <a:pPr algn="l">
                        <a:defRPr sz="1800"/>
                      </a:pPr>
                      <a:r>
                        <a:rPr sz="1200"/>
                        <a:t>Veteran with Spouse Only</a:t>
                      </a:r>
                    </a:p>
                  </a:txBody>
                  <a:tcPr marL="45719" marR="45719" marT="45719" marB="45719" horzOverflow="overflow">
                    <a:solidFill>
                      <a:srgbClr val="E9EBF5"/>
                    </a:solidFill>
                  </a:tcPr>
                </a:tc>
                <a:tc>
                  <a:txBody>
                    <a:bodyPr/>
                    <a:lstStyle/>
                    <a:p>
                      <a:pPr algn="l">
                        <a:defRPr sz="1800"/>
                      </a:pPr>
                      <a:r>
                        <a:rPr sz="1200"/>
                        <a:t>$1,451.71</a:t>
                      </a:r>
                    </a:p>
                  </a:txBody>
                  <a:tcPr marL="45719" marR="45719" marT="45719" marB="45719" horzOverflow="overflow">
                    <a:solidFill>
                      <a:srgbClr val="E9EBF5"/>
                    </a:solidFill>
                  </a:tcPr>
                </a:tc>
                <a:tc>
                  <a:txBody>
                    <a:bodyPr/>
                    <a:lstStyle/>
                    <a:p>
                      <a:pPr algn="l">
                        <a:defRPr sz="1800"/>
                      </a:pPr>
                      <a:r>
                        <a:rPr sz="1200"/>
                        <a:t>$1,686.13</a:t>
                      </a:r>
                    </a:p>
                  </a:txBody>
                  <a:tcPr marL="45719" marR="45719" marT="45719" marB="45719" horzOverflow="overflow">
                    <a:solidFill>
                      <a:srgbClr val="E9EBF5"/>
                    </a:solidFill>
                  </a:tcPr>
                </a:tc>
                <a:tc>
                  <a:txBody>
                    <a:bodyPr/>
                    <a:lstStyle/>
                    <a:p>
                      <a:pPr algn="l">
                        <a:defRPr sz="1800"/>
                      </a:pPr>
                      <a:r>
                        <a:rPr sz="1200"/>
                        <a:t>$1,894.71</a:t>
                      </a:r>
                    </a:p>
                  </a:txBody>
                  <a:tcPr marL="45719" marR="45719" marT="45719" marB="45719" horzOverflow="overflow">
                    <a:solidFill>
                      <a:srgbClr val="E9EBF5"/>
                    </a:solidFill>
                  </a:tcPr>
                </a:tc>
                <a:tc>
                  <a:txBody>
                    <a:bodyPr/>
                    <a:lstStyle/>
                    <a:p>
                      <a:pPr algn="l">
                        <a:defRPr sz="1800"/>
                      </a:pPr>
                      <a:r>
                        <a:rPr sz="1200"/>
                        <a:t>$3,078.11</a:t>
                      </a:r>
                    </a:p>
                  </a:txBody>
                  <a:tcPr marL="45719" marR="45719" marT="45719" marB="45719" horzOverflow="overflow">
                    <a:solidFill>
                      <a:srgbClr val="E9EBF5"/>
                    </a:solidFill>
                  </a:tcPr>
                </a:tc>
                <a:extLst>
                  <a:ext uri="{0D108BD9-81ED-4DB2-BD59-A6C34878D82A}">
                    <a16:rowId xmlns="" xmlns:a16="http://schemas.microsoft.com/office/drawing/2014/main" val="10002"/>
                  </a:ext>
                </a:extLst>
              </a:tr>
              <a:tr h="457200">
                <a:tc>
                  <a:txBody>
                    <a:bodyPr/>
                    <a:lstStyle/>
                    <a:p>
                      <a:pPr algn="l">
                        <a:defRPr sz="1800"/>
                      </a:pPr>
                      <a:r>
                        <a:rPr sz="1200"/>
                        <a:t>Veteran with Spouse and One Parent</a:t>
                      </a:r>
                    </a:p>
                  </a:txBody>
                  <a:tcPr marL="45719" marR="45719" marT="45719" marB="45719" horzOverflow="overflow">
                    <a:solidFill>
                      <a:srgbClr val="CFD5EA"/>
                    </a:solidFill>
                  </a:tcPr>
                </a:tc>
                <a:tc>
                  <a:txBody>
                    <a:bodyPr/>
                    <a:lstStyle/>
                    <a:p>
                      <a:pPr algn="l">
                        <a:defRPr sz="1800"/>
                      </a:pPr>
                      <a:r>
                        <a:rPr sz="1200"/>
                        <a:t>$1,542.71</a:t>
                      </a:r>
                    </a:p>
                  </a:txBody>
                  <a:tcPr marL="45719" marR="45719" marT="45719" marB="45719" horzOverflow="overflow">
                    <a:solidFill>
                      <a:srgbClr val="CFD5EA"/>
                    </a:solidFill>
                  </a:tcPr>
                </a:tc>
                <a:tc>
                  <a:txBody>
                    <a:bodyPr/>
                    <a:lstStyle/>
                    <a:p>
                      <a:pPr algn="l">
                        <a:defRPr sz="1800"/>
                      </a:pPr>
                      <a:r>
                        <a:rPr sz="1200"/>
                        <a:t>$1,790.13</a:t>
                      </a:r>
                    </a:p>
                  </a:txBody>
                  <a:tcPr marL="45719" marR="45719" marT="45719" marB="45719" horzOverflow="overflow">
                    <a:solidFill>
                      <a:srgbClr val="CFD5EA"/>
                    </a:solidFill>
                  </a:tcPr>
                </a:tc>
                <a:tc>
                  <a:txBody>
                    <a:bodyPr/>
                    <a:lstStyle/>
                    <a:p>
                      <a:pPr algn="l">
                        <a:defRPr sz="1800"/>
                      </a:pPr>
                      <a:r>
                        <a:rPr sz="1200"/>
                        <a:t>$2,011.71</a:t>
                      </a:r>
                    </a:p>
                  </a:txBody>
                  <a:tcPr marL="45719" marR="45719" marT="45719" marB="45719" horzOverflow="overflow">
                    <a:solidFill>
                      <a:srgbClr val="CFD5EA"/>
                    </a:solidFill>
                  </a:tcPr>
                </a:tc>
                <a:tc>
                  <a:txBody>
                    <a:bodyPr/>
                    <a:lstStyle/>
                    <a:p>
                      <a:pPr algn="l">
                        <a:defRPr sz="1800"/>
                      </a:pPr>
                      <a:r>
                        <a:rPr sz="1200"/>
                        <a:t>$3,208.56</a:t>
                      </a:r>
                    </a:p>
                  </a:txBody>
                  <a:tcPr marL="45719" marR="45719" marT="45719" marB="45719" horzOverflow="overflow">
                    <a:solidFill>
                      <a:srgbClr val="CFD5EA"/>
                    </a:solidFill>
                  </a:tcPr>
                </a:tc>
                <a:extLst>
                  <a:ext uri="{0D108BD9-81ED-4DB2-BD59-A6C34878D82A}">
                    <a16:rowId xmlns="" xmlns:a16="http://schemas.microsoft.com/office/drawing/2014/main" val="10003"/>
                  </a:ext>
                </a:extLst>
              </a:tr>
              <a:tr h="457200">
                <a:tc>
                  <a:txBody>
                    <a:bodyPr/>
                    <a:lstStyle/>
                    <a:p>
                      <a:pPr algn="l">
                        <a:defRPr sz="1800"/>
                      </a:pPr>
                      <a:r>
                        <a:rPr sz="1200"/>
                        <a:t>Veteran with Spouse and Two Parents</a:t>
                      </a:r>
                    </a:p>
                  </a:txBody>
                  <a:tcPr marL="45719" marR="45719" marT="45719" marB="45719" horzOverflow="overflow">
                    <a:solidFill>
                      <a:srgbClr val="E9EBF5"/>
                    </a:solidFill>
                  </a:tcPr>
                </a:tc>
                <a:tc>
                  <a:txBody>
                    <a:bodyPr/>
                    <a:lstStyle/>
                    <a:p>
                      <a:pPr algn="l">
                        <a:defRPr sz="1800"/>
                      </a:pPr>
                      <a:r>
                        <a:rPr sz="1200"/>
                        <a:t>$1,633.71</a:t>
                      </a:r>
                    </a:p>
                  </a:txBody>
                  <a:tcPr marL="45719" marR="45719" marT="45719" marB="45719" horzOverflow="overflow">
                    <a:solidFill>
                      <a:srgbClr val="E9EBF5"/>
                    </a:solidFill>
                  </a:tcPr>
                </a:tc>
                <a:tc>
                  <a:txBody>
                    <a:bodyPr/>
                    <a:lstStyle/>
                    <a:p>
                      <a:pPr algn="l">
                        <a:defRPr sz="1800"/>
                      </a:pPr>
                      <a:r>
                        <a:rPr sz="1200"/>
                        <a:t>$1,894.13</a:t>
                      </a:r>
                    </a:p>
                  </a:txBody>
                  <a:tcPr marL="45719" marR="45719" marT="45719" marB="45719" horzOverflow="overflow">
                    <a:solidFill>
                      <a:srgbClr val="E9EBF5"/>
                    </a:solidFill>
                  </a:tcPr>
                </a:tc>
                <a:tc>
                  <a:txBody>
                    <a:bodyPr/>
                    <a:lstStyle/>
                    <a:p>
                      <a:pPr algn="l">
                        <a:defRPr sz="1800"/>
                      </a:pPr>
                      <a:r>
                        <a:rPr sz="1200"/>
                        <a:t>$2,128.71</a:t>
                      </a:r>
                    </a:p>
                  </a:txBody>
                  <a:tcPr marL="45719" marR="45719" marT="45719" marB="45719" horzOverflow="overflow">
                    <a:solidFill>
                      <a:srgbClr val="E9EBF5"/>
                    </a:solidFill>
                  </a:tcPr>
                </a:tc>
                <a:tc>
                  <a:txBody>
                    <a:bodyPr/>
                    <a:lstStyle/>
                    <a:p>
                      <a:pPr algn="l">
                        <a:defRPr sz="1800"/>
                      </a:pPr>
                      <a:r>
                        <a:rPr sz="1200"/>
                        <a:t>$3,339.01</a:t>
                      </a:r>
                    </a:p>
                  </a:txBody>
                  <a:tcPr marL="45719" marR="45719" marT="45719" marB="45719" horzOverflow="overflow">
                    <a:solidFill>
                      <a:srgbClr val="E9EBF5"/>
                    </a:solidFill>
                  </a:tcPr>
                </a:tc>
                <a:extLst>
                  <a:ext uri="{0D108BD9-81ED-4DB2-BD59-A6C34878D82A}">
                    <a16:rowId xmlns="" xmlns:a16="http://schemas.microsoft.com/office/drawing/2014/main" val="10004"/>
                  </a:ext>
                </a:extLst>
              </a:tr>
              <a:tr h="369887">
                <a:tc>
                  <a:txBody>
                    <a:bodyPr/>
                    <a:lstStyle/>
                    <a:p>
                      <a:pPr algn="l">
                        <a:defRPr sz="1800"/>
                      </a:pPr>
                      <a:r>
                        <a:rPr sz="1200"/>
                        <a:t>Veteran with One Parent</a:t>
                      </a:r>
                    </a:p>
                  </a:txBody>
                  <a:tcPr marL="45719" marR="45719" marT="45719" marB="45719" horzOverflow="overflow">
                    <a:solidFill>
                      <a:srgbClr val="CFD5EA"/>
                    </a:solidFill>
                  </a:tcPr>
                </a:tc>
                <a:tc>
                  <a:txBody>
                    <a:bodyPr/>
                    <a:lstStyle/>
                    <a:p>
                      <a:pPr algn="l">
                        <a:defRPr sz="1800"/>
                      </a:pPr>
                      <a:r>
                        <a:rPr sz="1200"/>
                        <a:t>$1,429.71</a:t>
                      </a:r>
                    </a:p>
                  </a:txBody>
                  <a:tcPr marL="45719" marR="45719" marT="45719" marB="45719" horzOverflow="overflow">
                    <a:solidFill>
                      <a:srgbClr val="CFD5EA"/>
                    </a:solidFill>
                  </a:tcPr>
                </a:tc>
                <a:tc>
                  <a:txBody>
                    <a:bodyPr/>
                    <a:lstStyle/>
                    <a:p>
                      <a:pPr algn="l">
                        <a:defRPr sz="1800"/>
                      </a:pPr>
                      <a:r>
                        <a:rPr sz="1200"/>
                        <a:t>$1,660.13</a:t>
                      </a:r>
                    </a:p>
                  </a:txBody>
                  <a:tcPr marL="45719" marR="45719" marT="45719" marB="45719" horzOverflow="overflow">
                    <a:solidFill>
                      <a:srgbClr val="CFD5EA"/>
                    </a:solidFill>
                  </a:tcPr>
                </a:tc>
                <a:tc>
                  <a:txBody>
                    <a:bodyPr/>
                    <a:lstStyle/>
                    <a:p>
                      <a:pPr algn="l">
                        <a:defRPr sz="1800"/>
                      </a:pPr>
                      <a:r>
                        <a:rPr sz="1200"/>
                        <a:t>$1,865.71</a:t>
                      </a:r>
                    </a:p>
                  </a:txBody>
                  <a:tcPr marL="45719" marR="45719" marT="45719" marB="45719" horzOverflow="overflow">
                    <a:solidFill>
                      <a:srgbClr val="CFD5EA"/>
                    </a:solidFill>
                  </a:tcPr>
                </a:tc>
                <a:tc>
                  <a:txBody>
                    <a:bodyPr/>
                    <a:lstStyle/>
                    <a:p>
                      <a:pPr algn="l">
                        <a:defRPr sz="1800"/>
                      </a:pPr>
                      <a:r>
                        <a:rPr sz="1200"/>
                        <a:t>$3,046.00</a:t>
                      </a:r>
                    </a:p>
                  </a:txBody>
                  <a:tcPr marL="45719" marR="45719" marT="45719" marB="45719" horzOverflow="overflow">
                    <a:solidFill>
                      <a:srgbClr val="CFD5EA"/>
                    </a:solidFill>
                  </a:tcPr>
                </a:tc>
                <a:extLst>
                  <a:ext uri="{0D108BD9-81ED-4DB2-BD59-A6C34878D82A}">
                    <a16:rowId xmlns="" xmlns:a16="http://schemas.microsoft.com/office/drawing/2014/main" val="10005"/>
                  </a:ext>
                </a:extLst>
              </a:tr>
              <a:tr h="371475">
                <a:tc>
                  <a:txBody>
                    <a:bodyPr/>
                    <a:lstStyle/>
                    <a:p>
                      <a:pPr algn="l">
                        <a:defRPr sz="1800"/>
                      </a:pPr>
                      <a:r>
                        <a:rPr sz="1200"/>
                        <a:t>Veteran with Two Parents</a:t>
                      </a:r>
                    </a:p>
                  </a:txBody>
                  <a:tcPr marL="45719" marR="45719" marT="45719" marB="45719" horzOverflow="overflow">
                    <a:solidFill>
                      <a:srgbClr val="E9EBF5"/>
                    </a:solidFill>
                  </a:tcPr>
                </a:tc>
                <a:tc>
                  <a:txBody>
                    <a:bodyPr/>
                    <a:lstStyle/>
                    <a:p>
                      <a:pPr algn="l">
                        <a:defRPr sz="1800"/>
                      </a:pPr>
                      <a:r>
                        <a:rPr sz="1200"/>
                        <a:t>$1,520.71</a:t>
                      </a:r>
                    </a:p>
                  </a:txBody>
                  <a:tcPr marL="45719" marR="45719" marT="45719" marB="45719" horzOverflow="overflow">
                    <a:solidFill>
                      <a:srgbClr val="E9EBF5"/>
                    </a:solidFill>
                  </a:tcPr>
                </a:tc>
                <a:tc>
                  <a:txBody>
                    <a:bodyPr/>
                    <a:lstStyle/>
                    <a:p>
                      <a:pPr algn="l">
                        <a:defRPr sz="1800"/>
                      </a:pPr>
                      <a:r>
                        <a:rPr sz="1200"/>
                        <a:t>$1,764.13</a:t>
                      </a:r>
                    </a:p>
                  </a:txBody>
                  <a:tcPr marL="45719" marR="45719" marT="45719" marB="45719" horzOverflow="overflow">
                    <a:solidFill>
                      <a:srgbClr val="E9EBF5"/>
                    </a:solidFill>
                  </a:tcPr>
                </a:tc>
                <a:tc>
                  <a:txBody>
                    <a:bodyPr/>
                    <a:lstStyle/>
                    <a:p>
                      <a:pPr algn="l">
                        <a:defRPr sz="1800"/>
                      </a:pPr>
                      <a:r>
                        <a:rPr sz="1200"/>
                        <a:t>$1,982.71</a:t>
                      </a:r>
                    </a:p>
                  </a:txBody>
                  <a:tcPr marL="45719" marR="45719" marT="45719" marB="45719" horzOverflow="overflow">
                    <a:solidFill>
                      <a:srgbClr val="E9EBF5"/>
                    </a:solidFill>
                  </a:tcPr>
                </a:tc>
                <a:tc>
                  <a:txBody>
                    <a:bodyPr/>
                    <a:lstStyle/>
                    <a:p>
                      <a:pPr algn="l">
                        <a:defRPr sz="1800"/>
                      </a:pPr>
                      <a:r>
                        <a:rPr sz="1200"/>
                        <a:t>$3,176.45</a:t>
                      </a:r>
                    </a:p>
                  </a:txBody>
                  <a:tcPr marL="45719" marR="45719" marT="45719" marB="45719" horzOverflow="overflow">
                    <a:solidFill>
                      <a:srgbClr val="E9EBF5"/>
                    </a:solidFill>
                  </a:tcPr>
                </a:tc>
                <a:extLst>
                  <a:ext uri="{0D108BD9-81ED-4DB2-BD59-A6C34878D82A}">
                    <a16:rowId xmlns="" xmlns:a16="http://schemas.microsoft.com/office/drawing/2014/main" val="10006"/>
                  </a:ext>
                </a:extLst>
              </a:tr>
              <a:tr h="477837">
                <a:tc>
                  <a:txBody>
                    <a:bodyPr/>
                    <a:lstStyle/>
                    <a:p>
                      <a:pPr algn="l">
                        <a:defRPr sz="1800"/>
                      </a:pPr>
                      <a:r>
                        <a:rPr sz="1200"/>
                        <a:t>Additional for A/A spouse (see footnote b)</a:t>
                      </a:r>
                    </a:p>
                  </a:txBody>
                  <a:tcPr marL="45719" marR="45719" marT="45719" marB="45719" horzOverflow="overflow">
                    <a:solidFill>
                      <a:srgbClr val="CFD5EA"/>
                    </a:solidFill>
                  </a:tcPr>
                </a:tc>
                <a:tc>
                  <a:txBody>
                    <a:bodyPr/>
                    <a:lstStyle/>
                    <a:p>
                      <a:pPr algn="l">
                        <a:defRPr sz="1800"/>
                      </a:pPr>
                      <a:r>
                        <a:rPr sz="1200"/>
                        <a:t>$105.00</a:t>
                      </a:r>
                    </a:p>
                  </a:txBody>
                  <a:tcPr marL="45719" marR="45719" marT="45719" marB="45719" horzOverflow="overflow">
                    <a:solidFill>
                      <a:srgbClr val="CFD5EA"/>
                    </a:solidFill>
                  </a:tcPr>
                </a:tc>
                <a:tc>
                  <a:txBody>
                    <a:bodyPr/>
                    <a:lstStyle/>
                    <a:p>
                      <a:pPr algn="l">
                        <a:defRPr sz="1800"/>
                      </a:pPr>
                      <a:r>
                        <a:rPr sz="1200"/>
                        <a:t>$119.00</a:t>
                      </a:r>
                    </a:p>
                  </a:txBody>
                  <a:tcPr marL="45719" marR="45719" marT="45719" marB="45719" horzOverflow="overflow">
                    <a:solidFill>
                      <a:srgbClr val="CFD5EA"/>
                    </a:solidFill>
                  </a:tcPr>
                </a:tc>
                <a:tc>
                  <a:txBody>
                    <a:bodyPr/>
                    <a:lstStyle/>
                    <a:p>
                      <a:pPr algn="l">
                        <a:defRPr sz="1800"/>
                      </a:pPr>
                      <a:r>
                        <a:rPr sz="1200"/>
                        <a:t>$134.00</a:t>
                      </a:r>
                    </a:p>
                  </a:txBody>
                  <a:tcPr marL="45719" marR="45719" marT="45719" marB="45719" horzOverflow="overflow">
                    <a:solidFill>
                      <a:srgbClr val="CFD5EA"/>
                    </a:solidFill>
                  </a:tcPr>
                </a:tc>
                <a:tc>
                  <a:txBody>
                    <a:bodyPr/>
                    <a:lstStyle/>
                    <a:p>
                      <a:pPr algn="l">
                        <a:defRPr sz="1800"/>
                      </a:pPr>
                      <a:r>
                        <a:rPr sz="1200"/>
                        <a:t>$149.08</a:t>
                      </a:r>
                    </a:p>
                  </a:txBody>
                  <a:tcPr marL="45719" marR="45719" marT="45719" marB="45719" horzOverflow="overflow">
                    <a:solidFill>
                      <a:srgbClr val="CFD5EA"/>
                    </a:solidFill>
                  </a:tcPr>
                </a:tc>
                <a:extLst>
                  <a:ext uri="{0D108BD9-81ED-4DB2-BD59-A6C34878D82A}">
                    <a16:rowId xmlns="" xmlns:a16="http://schemas.microsoft.com/office/drawing/2014/main" val="10007"/>
                  </a:ext>
                </a:extLst>
              </a:tr>
            </a:tbl>
          </a:graphicData>
        </a:graphic>
      </p:graphicFrame>
      <p:sp>
        <p:nvSpPr>
          <p:cNvPr id="237" name="30% - 60% Without Children"/>
          <p:cNvSpPr txBox="1"/>
          <p:nvPr/>
        </p:nvSpPr>
        <p:spPr>
          <a:xfrm>
            <a:off x="609600" y="1562100"/>
            <a:ext cx="2490019" cy="2667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b="1"/>
            </a:lvl1pPr>
          </a:lstStyle>
          <a:p>
            <a:r>
              <a:rPr/>
              <a:t>30% - 60% Without Children</a:t>
            </a:r>
          </a:p>
        </p:txBody>
      </p:sp>
      <p:sp>
        <p:nvSpPr>
          <p:cNvPr id="238" name="70% - 100% Without Children"/>
          <p:cNvSpPr txBox="1"/>
          <p:nvPr/>
        </p:nvSpPr>
        <p:spPr>
          <a:xfrm>
            <a:off x="6248400" y="1562100"/>
            <a:ext cx="2594273" cy="2667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b="1"/>
            </a:lvl1pPr>
          </a:lstStyle>
          <a:p>
            <a:r>
              <a:rPr/>
              <a:t>70% - 100% Without Children</a:t>
            </a:r>
          </a:p>
        </p:txBody>
      </p:sp>
      <p:sp>
        <p:nvSpPr>
          <p:cNvPr id="2" name="Slide Number Placeholder 1"/>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Employment Income With and Without Disabilities"/>
          <p:cNvSpPr txBox="1">
            <a:spLocks noGrp="1"/>
          </p:cNvSpPr>
          <p:nvPr>
            <p:ph type="title" idx="4294967295"/>
          </p:nvPr>
        </p:nvSpPr>
        <p:spPr>
          <a:xfrm>
            <a:off x="495300" y="620712"/>
            <a:ext cx="11144250" cy="742951"/>
          </a:xfrm>
          <a:prstGeom prst="rect">
            <a:avLst/>
          </a:prstGeom>
        </p:spPr>
        <p:txBody>
          <a:bodyPr>
            <a:normAutofit/>
          </a:bodyPr>
          <a:lstStyle/>
          <a:p>
            <a:r>
              <a:rPr/>
              <a:t>Employment Income With and Without Disabilities</a:t>
            </a:r>
          </a:p>
        </p:txBody>
      </p:sp>
      <p:sp>
        <p:nvSpPr>
          <p:cNvPr id="241" name="https://disabilitycompendium.org/sites/default/files/user-uploads/2016_AnnualReport.pdf"/>
          <p:cNvSpPr txBox="1"/>
          <p:nvPr/>
        </p:nvSpPr>
        <p:spPr>
          <a:xfrm>
            <a:off x="609600" y="6107112"/>
            <a:ext cx="109728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solidFill>
                  <a:srgbClr val="373737"/>
                </a:solidFill>
              </a:defRPr>
            </a:pPr>
            <a:r>
              <a:rPr u="sng">
                <a:solidFill>
                  <a:srgbClr val="0563C1"/>
                </a:solidFill>
                <a:uFill>
                  <a:solidFill>
                    <a:srgbClr val="0563C1"/>
                  </a:solidFill>
                </a:uFill>
                <a:hlinkClick r:id="rId3"/>
              </a:rPr>
              <a:t>https://disabilitycompendium.org/sites/default/files/user-uploads/2016_AnnualReport.pdf</a:t>
            </a:r>
            <a:r>
              <a:rPr/>
              <a:t> </a:t>
            </a:r>
          </a:p>
        </p:txBody>
      </p:sp>
      <p:sp>
        <p:nvSpPr>
          <p:cNvPr id="242" name="Median Earnings, Ages 16 and Over, 2008-2015"/>
          <p:cNvSpPr txBox="1"/>
          <p:nvPr/>
        </p:nvSpPr>
        <p:spPr>
          <a:xfrm>
            <a:off x="495300" y="1258534"/>
            <a:ext cx="11144250" cy="4801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nSpc>
                <a:spcPct val="90000"/>
              </a:lnSpc>
              <a:defRPr sz="2200" b="1">
                <a:solidFill>
                  <a:srgbClr val="FF0000"/>
                </a:solidFill>
              </a:defRPr>
            </a:lvl1pPr>
          </a:lstStyle>
          <a:p>
            <a:r>
              <a:rPr sz="2800"/>
              <a:t>Median Earnings, Ages 16 and Over, 2008-2015</a:t>
            </a:r>
          </a:p>
        </p:txBody>
      </p:sp>
      <p:pic>
        <p:nvPicPr>
          <p:cNvPr id="243" name="image.png" descr="image.png"/>
          <p:cNvPicPr>
            <a:picLocks noChangeAspect="1"/>
          </p:cNvPicPr>
          <p:nvPr/>
        </p:nvPicPr>
        <p:blipFill>
          <a:blip r:embed="rId4">
            <a:extLst/>
          </a:blip>
          <a:stretch>
            <a:fillRect/>
          </a:stretch>
        </p:blipFill>
        <p:spPr>
          <a:xfrm>
            <a:off x="1403350" y="1916112"/>
            <a:ext cx="9328150" cy="39878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29</a:t>
            </a:fld>
            <a:endParaRPr lang="en-US"/>
          </a:p>
        </p:txBody>
      </p:sp>
      <p:cxnSp>
        <p:nvCxnSpPr>
          <p:cNvPr id="4" name="Straight Arrow Connector 3"/>
          <p:cNvCxnSpPr/>
          <p:nvPr/>
        </p:nvCxnSpPr>
        <p:spPr>
          <a:xfrm flipV="1">
            <a:off x="9883302" y="2607013"/>
            <a:ext cx="272375" cy="1206230"/>
          </a:xfrm>
          <a:prstGeom prst="straightConnector1">
            <a:avLst/>
          </a:prstGeom>
          <a:noFill/>
          <a:ln w="57150" cap="flat">
            <a:solidFill>
              <a:srgbClr val="FF0000"/>
            </a:solidFill>
            <a:prstDash val="solid"/>
            <a:round/>
            <a:headEnd type="triangle"/>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ddie Mac’s CreditSmart®"/>
          <p:cNvSpPr txBox="1">
            <a:spLocks noGrp="1"/>
          </p:cNvSpPr>
          <p:nvPr>
            <p:ph type="title" idx="4294967295"/>
          </p:nvPr>
        </p:nvSpPr>
        <p:spPr>
          <a:xfrm>
            <a:off x="495300" y="620712"/>
            <a:ext cx="11144250" cy="742951"/>
          </a:xfrm>
          <a:prstGeom prst="rect">
            <a:avLst/>
          </a:prstGeom>
        </p:spPr>
        <p:txBody>
          <a:bodyPr>
            <a:normAutofit/>
          </a:bodyPr>
          <a:lstStyle/>
          <a:p>
            <a:r>
              <a:rPr/>
              <a:t>Freddie Mac’s CreditSmart</a:t>
            </a:r>
            <a:r>
              <a:rPr baseline="30000"/>
              <a:t>®</a:t>
            </a:r>
          </a:p>
        </p:txBody>
      </p:sp>
      <p:sp>
        <p:nvSpPr>
          <p:cNvPr id="86" name="Welcome to CreditSmart, Freddie Mac’s premier financial education curriculum, designed to help you learn how to build and maintain better credit, and prepare for successful long-term homeownership.…"/>
          <p:cNvSpPr txBox="1">
            <a:spLocks noGrp="1"/>
          </p:cNvSpPr>
          <p:nvPr>
            <p:ph type="body" idx="4294967295"/>
          </p:nvPr>
        </p:nvSpPr>
        <p:spPr>
          <a:xfrm>
            <a:off x="481012" y="1814512"/>
            <a:ext cx="11158538" cy="4362451"/>
          </a:xfrm>
          <a:prstGeom prst="rect">
            <a:avLst/>
          </a:prstGeom>
        </p:spPr>
        <p:txBody>
          <a:bodyPr>
            <a:normAutofit fontScale="92500" lnSpcReduction="20000"/>
          </a:bodyPr>
          <a:lstStyle/>
          <a:p>
            <a:pPr marL="352425" indent="-352425">
              <a:lnSpc>
                <a:spcPct val="100000"/>
              </a:lnSpc>
              <a:defRPr sz="3000"/>
            </a:pPr>
            <a:r>
              <a:rPr/>
              <a:t>Welcome to CreditSmart, Freddie Mac’s premier financial education curriculum, designed to help you learn how to build and maintain better credit</a:t>
            </a:r>
            <a:r>
              <a:rPr strike="sngStrike">
                <a:solidFill>
                  <a:srgbClr val="FF0000"/>
                </a:solidFill>
              </a:rPr>
              <a:t>,</a:t>
            </a:r>
            <a:r>
              <a:rPr/>
              <a:t> and prepare for successful long-term homeownership. </a:t>
            </a:r>
          </a:p>
          <a:p>
            <a:pPr marL="352425" indent="-352425">
              <a:lnSpc>
                <a:spcPct val="100000"/>
              </a:lnSpc>
              <a:defRPr sz="3000"/>
            </a:pPr>
            <a:r>
              <a:rPr/>
              <a:t>This curriculum will help you increase your financial knowledge by providing life-long money management skills. It provides</a:t>
            </a:r>
            <a:r>
              <a:rPr lang="en-US"/>
              <a:t>:</a:t>
            </a:r>
          </a:p>
          <a:p>
            <a:pPr marL="838200" lvl="1" indent="-352425">
              <a:lnSpc>
                <a:spcPct val="100000"/>
              </a:lnSpc>
              <a:defRPr sz="3000"/>
            </a:pPr>
            <a:r>
              <a:rPr lang="en-US"/>
              <a:t>I</a:t>
            </a:r>
            <a:r>
              <a:rPr/>
              <a:t>mportant information about credit and money management and how to avoid financial traps</a:t>
            </a:r>
            <a:r>
              <a:rPr lang="en-US"/>
              <a:t>.</a:t>
            </a:r>
          </a:p>
          <a:p>
            <a:pPr marL="838200" lvl="1" indent="-352425">
              <a:lnSpc>
                <a:spcPct val="100000"/>
              </a:lnSpc>
              <a:defRPr sz="3000"/>
            </a:pPr>
            <a:r>
              <a:rPr lang="en-US"/>
              <a:t>I</a:t>
            </a:r>
            <a:r>
              <a:rPr/>
              <a:t>nsight into how lenders assess credit histories</a:t>
            </a:r>
            <a:r>
              <a:rPr lang="en-US"/>
              <a:t>.</a:t>
            </a:r>
          </a:p>
          <a:p>
            <a:pPr marL="838200" lvl="1" indent="-352425">
              <a:lnSpc>
                <a:spcPct val="100000"/>
              </a:lnSpc>
              <a:defRPr sz="3000"/>
            </a:pPr>
            <a:r>
              <a:rPr lang="en-US"/>
              <a:t>H</a:t>
            </a:r>
            <a:r>
              <a:rPr/>
              <a:t>ow credit plays a profound role in achieving your financial goal of buying a home and ensuring successful long-term homeownership.</a:t>
            </a:r>
          </a:p>
        </p:txBody>
      </p:sp>
      <p:pic>
        <p:nvPicPr>
          <p:cNvPr id="87" name="image.png" descr="image.png"/>
          <p:cNvPicPr>
            <a:picLocks noChangeAspect="1"/>
          </p:cNvPicPr>
          <p:nvPr/>
        </p:nvPicPr>
        <p:blipFill>
          <a:blip r:embed="rId3">
            <a:extLst/>
          </a:blip>
          <a:srcRect t="20497"/>
          <a:stretch>
            <a:fillRect/>
          </a:stretch>
        </p:blipFill>
        <p:spPr>
          <a:xfrm>
            <a:off x="9093200" y="711199"/>
            <a:ext cx="2489200" cy="895351"/>
          </a:xfrm>
          <a:prstGeom prst="rect">
            <a:avLst/>
          </a:prstGeom>
          <a:ln w="12700">
            <a:miter lim="400000"/>
          </a:ln>
        </p:spPr>
      </p:pic>
      <p:pic>
        <p:nvPicPr>
          <p:cNvPr id="88" name="image.jpeg" descr="image.jpeg"/>
          <p:cNvPicPr>
            <a:picLocks noChangeAspect="1"/>
          </p:cNvPicPr>
          <p:nvPr/>
        </p:nvPicPr>
        <p:blipFill>
          <a:blip r:embed="rId4">
            <a:extLst/>
          </a:blip>
          <a:stretch>
            <a:fillRect/>
          </a:stretch>
        </p:blipFill>
        <p:spPr>
          <a:xfrm>
            <a:off x="6567487" y="762000"/>
            <a:ext cx="2301876" cy="83820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ources of Income for Older Adults"/>
          <p:cNvSpPr txBox="1">
            <a:spLocks noGrp="1"/>
          </p:cNvSpPr>
          <p:nvPr>
            <p:ph type="title" idx="4294967295"/>
          </p:nvPr>
        </p:nvSpPr>
        <p:spPr>
          <a:xfrm>
            <a:off x="495300" y="620712"/>
            <a:ext cx="11144250" cy="742951"/>
          </a:xfrm>
          <a:prstGeom prst="rect">
            <a:avLst/>
          </a:prstGeom>
        </p:spPr>
        <p:txBody>
          <a:bodyPr>
            <a:normAutofit/>
          </a:bodyPr>
          <a:lstStyle/>
          <a:p>
            <a:r>
              <a:rPr/>
              <a:t>Sources of Income for Older Adults</a:t>
            </a:r>
          </a:p>
        </p:txBody>
      </p:sp>
      <p:sp>
        <p:nvSpPr>
          <p:cNvPr id="246" name="Social Security: 85 percent of people 65 and older get Social Security. The average Social Security income in 2017 will be $1,360, according Social Security Administration.…"/>
          <p:cNvSpPr txBox="1">
            <a:spLocks noGrp="1"/>
          </p:cNvSpPr>
          <p:nvPr>
            <p:ph type="body" idx="4294967295"/>
          </p:nvPr>
        </p:nvSpPr>
        <p:spPr>
          <a:xfrm>
            <a:off x="481012" y="1597025"/>
            <a:ext cx="11158538" cy="4332288"/>
          </a:xfrm>
          <a:prstGeom prst="rect">
            <a:avLst/>
          </a:prstGeom>
        </p:spPr>
        <p:txBody>
          <a:bodyPr>
            <a:noAutofit/>
          </a:bodyPr>
          <a:lstStyle/>
          <a:p>
            <a:pPr marL="341042" indent="-341042" defTabSz="905255">
              <a:lnSpc>
                <a:spcPct val="100000"/>
              </a:lnSpc>
              <a:spcBef>
                <a:spcPts val="900"/>
              </a:spcBef>
              <a:defRPr sz="2277" b="1"/>
            </a:pPr>
            <a:r>
              <a:rPr sz="2400"/>
              <a:t>Social Security:</a:t>
            </a:r>
            <a:r>
              <a:rPr sz="2400" b="0"/>
              <a:t> 85 percent of people 65 and older get Social Security. The average Social Security income in 2017 will be $1,360, according </a:t>
            </a:r>
            <a:r>
              <a:rPr sz="2400" b="0" u="sng">
                <a:solidFill>
                  <a:srgbClr val="0563C1"/>
                </a:solidFill>
                <a:uFill>
                  <a:solidFill>
                    <a:srgbClr val="0563C1"/>
                  </a:solidFill>
                </a:uFill>
                <a:hlinkClick r:id="rId3"/>
              </a:rPr>
              <a:t>Social Security Administration</a:t>
            </a:r>
            <a:r>
              <a:rPr sz="2400" b="0"/>
              <a:t>.</a:t>
            </a:r>
          </a:p>
          <a:p>
            <a:pPr marL="341042" indent="-341042" defTabSz="905255">
              <a:lnSpc>
                <a:spcPct val="100000"/>
              </a:lnSpc>
              <a:spcBef>
                <a:spcPts val="900"/>
              </a:spcBef>
              <a:defRPr sz="2277" b="1"/>
            </a:pPr>
            <a:r>
              <a:rPr sz="2400"/>
              <a:t>Assets:</a:t>
            </a:r>
            <a:r>
              <a:rPr sz="2400" b="0"/>
              <a:t> 63 percent of retirees rely on assets for retirement income. According to </a:t>
            </a:r>
            <a:r>
              <a:rPr sz="2400" b="0" u="sng">
                <a:solidFill>
                  <a:srgbClr val="0563C1"/>
                </a:solidFill>
                <a:uFill>
                  <a:solidFill>
                    <a:srgbClr val="0563C1"/>
                  </a:solidFill>
                </a:uFill>
                <a:hlinkClick r:id="rId4"/>
              </a:rPr>
              <a:t>Retirement USA</a:t>
            </a:r>
            <a:r>
              <a:rPr sz="2400" b="0"/>
              <a:t>, “the median amount of asset income is $1,542 for those households who received any asset income.”</a:t>
            </a:r>
          </a:p>
          <a:p>
            <a:pPr marL="341042" indent="-341042" defTabSz="905255">
              <a:lnSpc>
                <a:spcPct val="100000"/>
              </a:lnSpc>
              <a:spcBef>
                <a:spcPts val="900"/>
              </a:spcBef>
              <a:defRPr sz="2277" b="1"/>
            </a:pPr>
            <a:r>
              <a:rPr sz="2400"/>
              <a:t>Pensions:</a:t>
            </a:r>
            <a:r>
              <a:rPr sz="2400" b="0"/>
              <a:t> Only 32 percent of today’s retirees have pensions and this number is trending further downward.</a:t>
            </a:r>
          </a:p>
          <a:p>
            <a:pPr marL="341042" indent="-341042" defTabSz="905255">
              <a:lnSpc>
                <a:spcPct val="100000"/>
              </a:lnSpc>
              <a:spcBef>
                <a:spcPts val="900"/>
              </a:spcBef>
              <a:defRPr sz="2277" b="1"/>
            </a:pPr>
            <a:r>
              <a:rPr sz="2400"/>
              <a:t>Earnings:</a:t>
            </a:r>
            <a:r>
              <a:rPr sz="2400" b="0"/>
              <a:t> 23 percent of older Americans have work income. According to the AARP, the median retirement income earned by retirees from work is $25,000 a year. </a:t>
            </a:r>
          </a:p>
          <a:p>
            <a:pPr marL="341042" indent="-341042" defTabSz="905255">
              <a:lnSpc>
                <a:spcPct val="100000"/>
              </a:lnSpc>
              <a:spcBef>
                <a:spcPts val="900"/>
              </a:spcBef>
              <a:defRPr sz="2277" b="1"/>
            </a:pPr>
            <a:r>
              <a:rPr sz="2400"/>
              <a:t>Public Assistance or Veteran’s Benefits:</a:t>
            </a:r>
            <a:r>
              <a:rPr sz="2400" b="0"/>
              <a:t> About 7 percent of retirees are getting help from government sources.</a:t>
            </a:r>
          </a:p>
        </p:txBody>
      </p:sp>
      <p:sp>
        <p:nvSpPr>
          <p:cNvPr id="247" name="https://www.newretirement.com/retirement/average-retirement-income-2017/"/>
          <p:cNvSpPr txBox="1"/>
          <p:nvPr/>
        </p:nvSpPr>
        <p:spPr>
          <a:xfrm>
            <a:off x="666750" y="6124325"/>
            <a:ext cx="10972800" cy="3581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solidFill>
                  <a:srgbClr val="373737"/>
                </a:solidFill>
              </a:defRPr>
            </a:pPr>
            <a:r>
              <a:rPr u="sng">
                <a:solidFill>
                  <a:srgbClr val="0563C1"/>
                </a:solidFill>
                <a:uFill>
                  <a:solidFill>
                    <a:srgbClr val="0563C1"/>
                  </a:solidFill>
                </a:uFill>
                <a:hlinkClick r:id="rId5"/>
              </a:rPr>
              <a:t>https://www.newretirement.com/retirement/average-retirement-income-2017/</a:t>
            </a:r>
            <a:r>
              <a:rPr/>
              <a:t> </a:t>
            </a:r>
          </a:p>
        </p:txBody>
      </p:sp>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ole of the Caregiver"/>
          <p:cNvSpPr txBox="1">
            <a:spLocks noGrp="1"/>
          </p:cNvSpPr>
          <p:nvPr>
            <p:ph type="title" idx="4294967295"/>
          </p:nvPr>
        </p:nvSpPr>
        <p:spPr>
          <a:xfrm>
            <a:off x="495300" y="620712"/>
            <a:ext cx="11144250" cy="742951"/>
          </a:xfrm>
          <a:prstGeom prst="rect">
            <a:avLst/>
          </a:prstGeom>
        </p:spPr>
        <p:txBody>
          <a:bodyPr>
            <a:normAutofit/>
          </a:bodyPr>
          <a:lstStyle/>
          <a:p>
            <a:r>
              <a:rPr/>
              <a:t>Role of the Caregiver</a:t>
            </a:r>
          </a:p>
        </p:txBody>
      </p:sp>
      <p:pic>
        <p:nvPicPr>
          <p:cNvPr id="250" name="image.png" descr="image.png"/>
          <p:cNvPicPr>
            <a:picLocks noChangeAspect="1"/>
          </p:cNvPicPr>
          <p:nvPr/>
        </p:nvPicPr>
        <p:blipFill>
          <a:blip r:embed="rId3">
            <a:extLst/>
          </a:blip>
          <a:stretch>
            <a:fillRect/>
          </a:stretch>
        </p:blipFill>
        <p:spPr>
          <a:xfrm>
            <a:off x="609600" y="1371600"/>
            <a:ext cx="10945813" cy="447833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aregiving Cost Study  |  November 2016"/>
          <p:cNvSpPr txBox="1">
            <a:spLocks noGrp="1"/>
          </p:cNvSpPr>
          <p:nvPr>
            <p:ph type="title" idx="4294967295"/>
          </p:nvPr>
        </p:nvSpPr>
        <p:spPr>
          <a:xfrm>
            <a:off x="495300" y="620712"/>
            <a:ext cx="11144250" cy="742951"/>
          </a:xfrm>
          <a:prstGeom prst="rect">
            <a:avLst/>
          </a:prstGeom>
        </p:spPr>
        <p:txBody>
          <a:bodyPr>
            <a:normAutofit/>
          </a:bodyPr>
          <a:lstStyle/>
          <a:p>
            <a:r>
              <a:rPr/>
              <a:t>Caregiving Cost Study  |  November 2016</a:t>
            </a:r>
          </a:p>
        </p:txBody>
      </p:sp>
      <p:sp>
        <p:nvSpPr>
          <p:cNvPr id="253" name="Costs associated with being a Caregiver usually falls in one of five categories:…"/>
          <p:cNvSpPr txBox="1">
            <a:spLocks noGrp="1"/>
          </p:cNvSpPr>
          <p:nvPr>
            <p:ph type="body" idx="4294967295"/>
          </p:nvPr>
        </p:nvSpPr>
        <p:spPr>
          <a:xfrm>
            <a:off x="481012" y="1597025"/>
            <a:ext cx="11158538" cy="4014788"/>
          </a:xfrm>
          <a:prstGeom prst="rect">
            <a:avLst/>
          </a:prstGeom>
        </p:spPr>
        <p:txBody>
          <a:bodyPr>
            <a:normAutofit/>
          </a:bodyPr>
          <a:lstStyle/>
          <a:p>
            <a:pPr marL="0" indent="0">
              <a:lnSpc>
                <a:spcPct val="110000"/>
              </a:lnSpc>
              <a:buSzTx/>
              <a:buNone/>
              <a:defRPr sz="3000"/>
            </a:pPr>
            <a:r>
              <a:rPr dirty="0"/>
              <a:t>Costs associated with being a Caregiver usually falls in one of five categories: </a:t>
            </a:r>
          </a:p>
          <a:p>
            <a:pPr marL="685800" lvl="1" indent="-325437">
              <a:lnSpc>
                <a:spcPct val="110000"/>
              </a:lnSpc>
              <a:spcBef>
                <a:spcPts val="500"/>
              </a:spcBef>
              <a:buSzPct val="90000"/>
              <a:buFontTx/>
              <a:buAutoNum type="arabicPeriod"/>
              <a:defRPr sz="2800"/>
            </a:pPr>
            <a:r>
              <a:rPr dirty="0" smtClean="0"/>
              <a:t>Medical </a:t>
            </a:r>
            <a:r>
              <a:rPr dirty="0"/>
              <a:t>expenses </a:t>
            </a:r>
          </a:p>
          <a:p>
            <a:pPr marL="685800" lvl="1" indent="-325437">
              <a:lnSpc>
                <a:spcPct val="110000"/>
              </a:lnSpc>
              <a:spcBef>
                <a:spcPts val="500"/>
              </a:spcBef>
              <a:buSzPct val="90000"/>
              <a:buFontTx/>
              <a:buAutoNum type="arabicPeriod"/>
              <a:defRPr sz="2800"/>
            </a:pPr>
            <a:r>
              <a:rPr dirty="0"/>
              <a:t>Additional household expenses </a:t>
            </a:r>
          </a:p>
          <a:p>
            <a:pPr marL="685800" lvl="1" indent="-325437">
              <a:lnSpc>
                <a:spcPct val="110000"/>
              </a:lnSpc>
              <a:spcBef>
                <a:spcPts val="500"/>
              </a:spcBef>
              <a:buSzPct val="90000"/>
              <a:buFontTx/>
              <a:buAutoNum type="arabicPeriod"/>
              <a:defRPr sz="2800"/>
            </a:pPr>
            <a:r>
              <a:rPr dirty="0"/>
              <a:t>Personal care item expenses </a:t>
            </a:r>
          </a:p>
          <a:p>
            <a:pPr marL="685800" lvl="1" indent="-325437">
              <a:lnSpc>
                <a:spcPct val="110000"/>
              </a:lnSpc>
              <a:spcBef>
                <a:spcPts val="500"/>
              </a:spcBef>
              <a:buSzPct val="90000"/>
              <a:buFontTx/>
              <a:buAutoNum type="arabicPeriod"/>
              <a:defRPr sz="2800"/>
            </a:pPr>
            <a:r>
              <a:rPr dirty="0"/>
              <a:t>Educational, </a:t>
            </a:r>
            <a:r>
              <a:rPr dirty="0" smtClean="0"/>
              <a:t>legal</a:t>
            </a:r>
            <a:r>
              <a:rPr lang="en-US" dirty="0" smtClean="0"/>
              <a:t> </a:t>
            </a:r>
            <a:r>
              <a:rPr dirty="0" smtClean="0"/>
              <a:t>and </a:t>
            </a:r>
            <a:r>
              <a:rPr dirty="0"/>
              <a:t>other expenses </a:t>
            </a:r>
          </a:p>
          <a:p>
            <a:pPr marL="685800" lvl="1" indent="-325437">
              <a:lnSpc>
                <a:spcPct val="110000"/>
              </a:lnSpc>
              <a:spcBef>
                <a:spcPts val="500"/>
              </a:spcBef>
              <a:buSzPct val="90000"/>
              <a:buFontTx/>
              <a:buAutoNum type="arabicPeriod"/>
              <a:defRPr sz="2800"/>
            </a:pPr>
            <a:r>
              <a:rPr dirty="0"/>
              <a:t>Caregiver personal </a:t>
            </a:r>
            <a:r>
              <a:rPr dirty="0" smtClean="0"/>
              <a:t>expenses/Respite</a:t>
            </a:r>
            <a:endParaRPr dirty="0"/>
          </a:p>
        </p:txBody>
      </p:sp>
      <p:sp>
        <p:nvSpPr>
          <p:cNvPr id="254" name="http://www.aarp.org/content/dam/aarp/research/surveys_statistics/ltc/2016/family-caregiving-cost-survey-res-ltc.pdf"/>
          <p:cNvSpPr txBox="1"/>
          <p:nvPr/>
        </p:nvSpPr>
        <p:spPr>
          <a:xfrm>
            <a:off x="609600" y="5894387"/>
            <a:ext cx="109728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solidFill>
                  <a:srgbClr val="373737"/>
                </a:solidFill>
              </a:defRPr>
            </a:pPr>
            <a:r>
              <a:rPr u="sng">
                <a:solidFill>
                  <a:srgbClr val="0563C1"/>
                </a:solidFill>
                <a:uFill>
                  <a:solidFill>
                    <a:srgbClr val="0563C1"/>
                  </a:solidFill>
                </a:uFill>
                <a:hlinkClick r:id="rId3"/>
              </a:rPr>
              <a:t>http://www.aarp.org/content/dam/aarp/research/surveys_statistics/ltc/2016/family-caregiving-cost-survey-res-ltc.pdf</a:t>
            </a:r>
            <a:r>
              <a:rPr/>
              <a:t> </a:t>
            </a:r>
          </a:p>
        </p:txBody>
      </p:sp>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Are There Any Other Hidden Costs?"/>
          <p:cNvSpPr txBox="1">
            <a:spLocks noGrp="1"/>
          </p:cNvSpPr>
          <p:nvPr>
            <p:ph type="title" idx="4294967295"/>
          </p:nvPr>
        </p:nvSpPr>
        <p:spPr>
          <a:xfrm>
            <a:off x="449580" y="689292"/>
            <a:ext cx="11144250" cy="742951"/>
          </a:xfrm>
          <a:prstGeom prst="rect">
            <a:avLst/>
          </a:prstGeom>
        </p:spPr>
        <p:txBody>
          <a:bodyPr>
            <a:normAutofit/>
          </a:bodyPr>
          <a:lstStyle/>
          <a:p>
            <a:r>
              <a:rPr/>
              <a:t>Are There Any Other Hidden Costs?</a:t>
            </a:r>
          </a:p>
        </p:txBody>
      </p:sp>
      <p:pic>
        <p:nvPicPr>
          <p:cNvPr id="257" name="image.png" descr="image.png"/>
          <p:cNvPicPr>
            <a:picLocks noChangeAspect="1"/>
          </p:cNvPicPr>
          <p:nvPr/>
        </p:nvPicPr>
        <p:blipFill>
          <a:blip r:embed="rId3">
            <a:extLst/>
          </a:blip>
          <a:srcRect t="14247" b="4136"/>
          <a:stretch>
            <a:fillRect/>
          </a:stretch>
        </p:blipFill>
        <p:spPr>
          <a:xfrm>
            <a:off x="1716087" y="1874520"/>
            <a:ext cx="8716963" cy="434371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image.png" descr="image.png"/>
          <p:cNvPicPr>
            <a:picLocks noChangeAspect="1"/>
          </p:cNvPicPr>
          <p:nvPr/>
        </p:nvPicPr>
        <p:blipFill>
          <a:blip r:embed="rId3">
            <a:extLst/>
          </a:blip>
          <a:stretch>
            <a:fillRect/>
          </a:stretch>
        </p:blipFill>
        <p:spPr>
          <a:xfrm>
            <a:off x="1282700" y="1562100"/>
            <a:ext cx="9918700" cy="4762500"/>
          </a:xfrm>
          <a:prstGeom prst="rect">
            <a:avLst/>
          </a:prstGeom>
          <a:ln w="12700">
            <a:miter lim="400000"/>
          </a:ln>
        </p:spPr>
      </p:pic>
      <p:sp>
        <p:nvSpPr>
          <p:cNvPr id="260" name="Percentage of Out-of-Pocket Costs of a Caregiver"/>
          <p:cNvSpPr txBox="1">
            <a:spLocks noGrp="1"/>
          </p:cNvSpPr>
          <p:nvPr>
            <p:ph type="title" idx="4294967295"/>
          </p:nvPr>
        </p:nvSpPr>
        <p:spPr>
          <a:xfrm>
            <a:off x="495300" y="620712"/>
            <a:ext cx="11144250" cy="742951"/>
          </a:xfrm>
          <a:prstGeom prst="rect">
            <a:avLst/>
          </a:prstGeom>
        </p:spPr>
        <p:txBody>
          <a:bodyPr>
            <a:normAutofit/>
          </a:bodyPr>
          <a:lstStyle/>
          <a:p>
            <a:r>
              <a:rPr/>
              <a:t>Percentage of Out-of-Pocket Costs of a Caregiver</a:t>
            </a:r>
          </a:p>
        </p:txBody>
      </p:sp>
      <p:sp>
        <p:nvSpPr>
          <p:cNvPr id="261" name="Source: AARP http://www.aarp.org/caregivercosts"/>
          <p:cNvSpPr txBox="1"/>
          <p:nvPr/>
        </p:nvSpPr>
        <p:spPr>
          <a:xfrm>
            <a:off x="6629400" y="5894387"/>
            <a:ext cx="4953001"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373737"/>
                </a:solidFill>
              </a:defRPr>
            </a:pPr>
            <a:r>
              <a:rPr/>
              <a:t>Source: AARP </a:t>
            </a:r>
            <a:r>
              <a:rPr u="sng">
                <a:solidFill>
                  <a:srgbClr val="0563C1"/>
                </a:solidFill>
                <a:uFill>
                  <a:solidFill>
                    <a:srgbClr val="0563C1"/>
                  </a:solidFill>
                </a:uFill>
                <a:hlinkClick r:id="rId4"/>
              </a:rPr>
              <a:t>http://www.aarp.org/caregivercosts</a:t>
            </a:r>
            <a:r>
              <a:rPr/>
              <a:t> </a:t>
            </a:r>
          </a:p>
        </p:txBody>
      </p:sp>
      <p:sp>
        <p:nvSpPr>
          <p:cNvPr id="2" name="Slide Number Placeholder 1"/>
          <p:cNvSpPr>
            <a:spLocks noGrp="1"/>
          </p:cNvSpPr>
          <p:nvPr>
            <p:ph type="sldNum" sz="quarter" idx="2"/>
          </p:nvPr>
        </p:nvSpPr>
        <p:spPr/>
        <p:txBody>
          <a:bodyPr/>
          <a:lstStyle/>
          <a:p>
            <a:fld id="{86CB4B4D-7CA3-9044-876B-883B54F8677D}" type="slidenum">
              <a:rPr lang="en-US" smtClean="0"/>
              <a:t>34</a:t>
            </a:fld>
            <a:endParaRPr lang="en-US"/>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he AARP Survey"/>
          <p:cNvSpPr txBox="1">
            <a:spLocks noGrp="1"/>
          </p:cNvSpPr>
          <p:nvPr>
            <p:ph type="title" idx="4294967295"/>
          </p:nvPr>
        </p:nvSpPr>
        <p:spPr>
          <a:xfrm>
            <a:off x="495300" y="620712"/>
            <a:ext cx="11144250" cy="742951"/>
          </a:xfrm>
          <a:prstGeom prst="rect">
            <a:avLst/>
          </a:prstGeom>
        </p:spPr>
        <p:txBody>
          <a:bodyPr>
            <a:normAutofit/>
          </a:bodyPr>
          <a:lstStyle/>
          <a:p>
            <a:r>
              <a:rPr/>
              <a:t>The AARP Survey</a:t>
            </a:r>
          </a:p>
        </p:txBody>
      </p:sp>
      <p:pic>
        <p:nvPicPr>
          <p:cNvPr id="264" name="image.png" descr="image.png"/>
          <p:cNvPicPr>
            <a:picLocks noChangeAspect="1"/>
          </p:cNvPicPr>
          <p:nvPr/>
        </p:nvPicPr>
        <p:blipFill>
          <a:blip r:embed="rId3">
            <a:extLst/>
          </a:blip>
          <a:stretch>
            <a:fillRect/>
          </a:stretch>
        </p:blipFill>
        <p:spPr>
          <a:xfrm>
            <a:off x="1501775" y="2119312"/>
            <a:ext cx="9131300" cy="4178301"/>
          </a:xfrm>
          <a:prstGeom prst="rect">
            <a:avLst/>
          </a:prstGeom>
          <a:ln w="12700">
            <a:miter lim="400000"/>
          </a:ln>
        </p:spPr>
      </p:pic>
      <p:sp>
        <p:nvSpPr>
          <p:cNvPr id="265" name="REPORT SPOTLIGHTS FINANCIAL TOLL OF FAMILY CAREGIVING…"/>
          <p:cNvSpPr txBox="1"/>
          <p:nvPr/>
        </p:nvSpPr>
        <p:spPr>
          <a:xfrm>
            <a:off x="495300" y="1332864"/>
            <a:ext cx="11144250" cy="61722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a:lnSpc>
                <a:spcPct val="90000"/>
              </a:lnSpc>
              <a:defRPr sz="2200" b="1">
                <a:solidFill>
                  <a:srgbClr val="FF0000"/>
                </a:solidFill>
              </a:defRPr>
            </a:pPr>
            <a:r>
              <a:rPr/>
              <a:t>REPORT SPOTLIGHTS FINANCIAL TOLL OF FAMILY CAREGIVING</a:t>
            </a:r>
          </a:p>
          <a:p>
            <a:pPr>
              <a:lnSpc>
                <a:spcPct val="90000"/>
              </a:lnSpc>
              <a:defRPr sz="1600" b="1"/>
            </a:pPr>
            <a:r>
              <a:rPr/>
              <a:t>Credit for Caring Act Could Help</a:t>
            </a:r>
          </a:p>
        </p:txBody>
      </p:sp>
      <p:sp>
        <p:nvSpPr>
          <p:cNvPr id="266" name="SOURCE: Family Caregiving and Out-of-Pocket Costs: 2016 Report (http://www.aarp.org/caregivercosts)"/>
          <p:cNvSpPr txBox="1"/>
          <p:nvPr/>
        </p:nvSpPr>
        <p:spPr>
          <a:xfrm>
            <a:off x="2311400" y="6375400"/>
            <a:ext cx="6852838" cy="2154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400">
                <a:latin typeface="+mn-lt"/>
                <a:ea typeface="+mn-ea"/>
                <a:cs typeface="+mn-cs"/>
                <a:sym typeface="Calibri"/>
              </a:defRPr>
            </a:pPr>
            <a:r>
              <a:rPr>
                <a:latin typeface="Arial Narrow" panose="020B0606020202030204" pitchFamily="34" charset="0"/>
              </a:rPr>
              <a:t>SOURCE: Family Caregiving and Out-of-Pocket Costs: 2016 Report (</a:t>
            </a:r>
            <a:r>
              <a:rPr u="sng">
                <a:solidFill>
                  <a:srgbClr val="0563C1"/>
                </a:solidFill>
                <a:uFill>
                  <a:solidFill>
                    <a:srgbClr val="0563C1"/>
                  </a:solidFill>
                </a:uFill>
                <a:latin typeface="Arial Narrow" panose="020B0606020202030204" pitchFamily="34" charset="0"/>
                <a:hlinkClick r:id="rId4"/>
              </a:rPr>
              <a:t>http://www.aarp.org/caregivercosts</a:t>
            </a:r>
            <a:r>
              <a:rPr>
                <a:latin typeface="Arial Narrow" panose="020B0606020202030204" pitchFamily="34" charset="0"/>
              </a:rPr>
              <a:t>)</a:t>
            </a:r>
          </a:p>
        </p:txBody>
      </p:sp>
      <p:sp>
        <p:nvSpPr>
          <p:cNvPr id="2" name="Slide Number Placeholder 1"/>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emands of Work and Care"/>
          <p:cNvSpPr txBox="1">
            <a:spLocks noGrp="1"/>
          </p:cNvSpPr>
          <p:nvPr>
            <p:ph type="title" idx="4294967295"/>
          </p:nvPr>
        </p:nvSpPr>
        <p:spPr>
          <a:xfrm>
            <a:off x="495300" y="620712"/>
            <a:ext cx="11144250" cy="742951"/>
          </a:xfrm>
          <a:prstGeom prst="rect">
            <a:avLst/>
          </a:prstGeom>
        </p:spPr>
        <p:txBody>
          <a:bodyPr>
            <a:normAutofit/>
          </a:bodyPr>
          <a:lstStyle/>
          <a:p>
            <a:r>
              <a:rPr/>
              <a:t>Demands of Work and Care</a:t>
            </a:r>
          </a:p>
        </p:txBody>
      </p:sp>
      <p:pic>
        <p:nvPicPr>
          <p:cNvPr id="269" name="image.png" descr="image.png"/>
          <p:cNvPicPr>
            <a:picLocks noChangeAspect="1"/>
          </p:cNvPicPr>
          <p:nvPr/>
        </p:nvPicPr>
        <p:blipFill>
          <a:blip r:embed="rId3">
            <a:extLst/>
          </a:blip>
          <a:stretch>
            <a:fillRect/>
          </a:stretch>
        </p:blipFill>
        <p:spPr>
          <a:xfrm>
            <a:off x="1038225" y="1562100"/>
            <a:ext cx="10058400" cy="470693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aregiver: Take Care of Yourself"/>
          <p:cNvSpPr txBox="1">
            <a:spLocks noGrp="1"/>
          </p:cNvSpPr>
          <p:nvPr>
            <p:ph type="title" idx="4294967295"/>
          </p:nvPr>
        </p:nvSpPr>
        <p:spPr>
          <a:xfrm>
            <a:off x="495300" y="620712"/>
            <a:ext cx="11144250" cy="742951"/>
          </a:xfrm>
          <a:prstGeom prst="rect">
            <a:avLst/>
          </a:prstGeom>
        </p:spPr>
        <p:txBody>
          <a:bodyPr>
            <a:normAutofit/>
          </a:bodyPr>
          <a:lstStyle/>
          <a:p>
            <a:r>
              <a:rPr/>
              <a:t>Caregiver: Take Care of Yourself</a:t>
            </a:r>
          </a:p>
        </p:txBody>
      </p:sp>
      <p:sp>
        <p:nvSpPr>
          <p:cNvPr id="272" name="It is critical to maintain your own life, complete with social, physical, and emotional interactions. You need it and deserve it. When you are at your best, you will be more effective in carrying out your caregiving responsibilities."/>
          <p:cNvSpPr txBox="1">
            <a:spLocks noGrp="1"/>
          </p:cNvSpPr>
          <p:nvPr>
            <p:ph type="body" idx="4294967295"/>
          </p:nvPr>
        </p:nvSpPr>
        <p:spPr>
          <a:xfrm>
            <a:off x="481012" y="1597025"/>
            <a:ext cx="7666038" cy="4579938"/>
          </a:xfrm>
          <a:prstGeom prst="rect">
            <a:avLst/>
          </a:prstGeom>
        </p:spPr>
        <p:txBody>
          <a:bodyPr>
            <a:normAutofit/>
          </a:bodyPr>
          <a:lstStyle>
            <a:lvl1pPr marL="0" indent="0">
              <a:buSzTx/>
              <a:buNone/>
            </a:lvl1pPr>
          </a:lstStyle>
          <a:p>
            <a:r>
              <a:rPr/>
              <a:t>It is critical to maintain your own life, complete with social, </a:t>
            </a:r>
            <a:r>
              <a:rPr smtClean="0"/>
              <a:t>physical </a:t>
            </a:r>
            <a:r>
              <a:rPr/>
              <a:t>and emotional interactions. You need it and deserve it. When you are at your best, you will be more effective in carrying out your caregiving responsibilities. </a:t>
            </a:r>
          </a:p>
        </p:txBody>
      </p:sp>
      <p:pic>
        <p:nvPicPr>
          <p:cNvPr id="273" name="image.png" descr="image.png"/>
          <p:cNvPicPr>
            <a:picLocks noChangeAspect="1"/>
          </p:cNvPicPr>
          <p:nvPr/>
        </p:nvPicPr>
        <p:blipFill>
          <a:blip r:embed="rId3">
            <a:extLst/>
          </a:blip>
          <a:stretch>
            <a:fillRect/>
          </a:stretch>
        </p:blipFill>
        <p:spPr>
          <a:xfrm>
            <a:off x="8331200" y="1489075"/>
            <a:ext cx="3251200" cy="250190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Be Aware of the Signs That You May Need More Help"/>
          <p:cNvSpPr txBox="1">
            <a:spLocks noGrp="1"/>
          </p:cNvSpPr>
          <p:nvPr>
            <p:ph type="title" idx="4294967295"/>
          </p:nvPr>
        </p:nvSpPr>
        <p:spPr>
          <a:xfrm>
            <a:off x="495300" y="620712"/>
            <a:ext cx="11144250" cy="742951"/>
          </a:xfrm>
          <a:prstGeom prst="rect">
            <a:avLst/>
          </a:prstGeom>
        </p:spPr>
        <p:txBody>
          <a:bodyPr>
            <a:noAutofit/>
          </a:bodyPr>
          <a:lstStyle>
            <a:lvl1pPr>
              <a:defRPr sz="3900"/>
            </a:lvl1pPr>
          </a:lstStyle>
          <a:p>
            <a:r>
              <a:rPr sz="4200"/>
              <a:t>Be Aware of the Signs That You May Need More Help</a:t>
            </a:r>
          </a:p>
        </p:txBody>
      </p:sp>
      <p:sp>
        <p:nvSpPr>
          <p:cNvPr id="276" name="Excessive use of alcohol, medications, or sleeping pills.…"/>
          <p:cNvSpPr txBox="1">
            <a:spLocks noGrp="1"/>
          </p:cNvSpPr>
          <p:nvPr>
            <p:ph type="body" idx="4294967295"/>
          </p:nvPr>
        </p:nvSpPr>
        <p:spPr>
          <a:xfrm>
            <a:off x="481012" y="1597025"/>
            <a:ext cx="11158538" cy="4610100"/>
          </a:xfrm>
          <a:prstGeom prst="rect">
            <a:avLst/>
          </a:prstGeom>
        </p:spPr>
        <p:txBody>
          <a:bodyPr>
            <a:noAutofit/>
          </a:bodyPr>
          <a:lstStyle/>
          <a:p>
            <a:pPr marL="344487" indent="-344487">
              <a:lnSpc>
                <a:spcPct val="100000"/>
              </a:lnSpc>
              <a:defRPr sz="2500"/>
            </a:pPr>
            <a:r>
              <a:rPr sz="2800"/>
              <a:t>Excessive use of alcohol, </a:t>
            </a:r>
            <a:r>
              <a:rPr sz="2800" smtClean="0"/>
              <a:t>medications </a:t>
            </a:r>
            <a:r>
              <a:rPr sz="2800"/>
              <a:t>or sleeping pills.</a:t>
            </a:r>
          </a:p>
          <a:p>
            <a:pPr marL="344487" indent="-344487">
              <a:lnSpc>
                <a:spcPct val="100000"/>
              </a:lnSpc>
              <a:defRPr sz="2500"/>
            </a:pPr>
            <a:r>
              <a:rPr sz="2800">
                <a:solidFill>
                  <a:srgbClr val="0432FF"/>
                </a:solidFill>
              </a:rPr>
              <a:t>Appetite changes — either eating too much or too little.</a:t>
            </a:r>
          </a:p>
          <a:p>
            <a:pPr marL="344487" indent="-344487">
              <a:lnSpc>
                <a:spcPct val="100000"/>
              </a:lnSpc>
              <a:defRPr sz="2500"/>
            </a:pPr>
            <a:r>
              <a:rPr sz="2800"/>
              <a:t>Depression — hopelessness, feelings of being alone, lack of energy to do new things.</a:t>
            </a:r>
          </a:p>
          <a:p>
            <a:pPr marL="344487" indent="-344487">
              <a:lnSpc>
                <a:spcPct val="100000"/>
              </a:lnSpc>
              <a:defRPr sz="2500"/>
            </a:pPr>
            <a:r>
              <a:rPr sz="2800">
                <a:solidFill>
                  <a:srgbClr val="0432FF"/>
                </a:solidFill>
              </a:rPr>
              <a:t>Increased irritability. </a:t>
            </a:r>
          </a:p>
          <a:p>
            <a:pPr marL="344487" indent="-344487">
              <a:lnSpc>
                <a:spcPct val="100000"/>
              </a:lnSpc>
              <a:defRPr sz="2500"/>
            </a:pPr>
            <a:r>
              <a:rPr sz="2800"/>
              <a:t>Trouble falling or staying asleep.</a:t>
            </a:r>
          </a:p>
          <a:p>
            <a:pPr marL="344487" indent="-344487">
              <a:lnSpc>
                <a:spcPct val="100000"/>
              </a:lnSpc>
              <a:defRPr sz="2500"/>
            </a:pPr>
            <a:r>
              <a:rPr sz="2800">
                <a:solidFill>
                  <a:srgbClr val="0432FF"/>
                </a:solidFill>
              </a:rPr>
              <a:t>Chronic fatigue.</a:t>
            </a:r>
          </a:p>
          <a:p>
            <a:pPr marL="344487" indent="-344487">
              <a:lnSpc>
                <a:spcPct val="100000"/>
              </a:lnSpc>
              <a:defRPr sz="2500"/>
            </a:pPr>
            <a:r>
              <a:rPr sz="2800"/>
              <a:t>Difficulty concentrating or missing appointments.</a:t>
            </a:r>
          </a:p>
          <a:p>
            <a:pPr marL="344487" indent="-344487">
              <a:lnSpc>
                <a:spcPct val="100000"/>
              </a:lnSpc>
              <a:defRPr sz="2500"/>
            </a:pPr>
            <a:r>
              <a:rPr sz="2800">
                <a:solidFill>
                  <a:srgbClr val="0432FF"/>
                </a:solidFill>
              </a:rPr>
              <a:t>Physical symptoms such as continual headaches, backaches, or stomach pain. </a:t>
            </a:r>
          </a:p>
        </p:txBody>
      </p:sp>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aregiving: A Big Responsibility"/>
          <p:cNvSpPr txBox="1">
            <a:spLocks noGrp="1"/>
          </p:cNvSpPr>
          <p:nvPr>
            <p:ph type="title" idx="4294967295"/>
          </p:nvPr>
        </p:nvSpPr>
        <p:spPr>
          <a:xfrm>
            <a:off x="495300" y="620712"/>
            <a:ext cx="11144250" cy="742951"/>
          </a:xfrm>
          <a:prstGeom prst="rect">
            <a:avLst/>
          </a:prstGeom>
        </p:spPr>
        <p:txBody>
          <a:bodyPr>
            <a:normAutofit/>
          </a:bodyPr>
          <a:lstStyle/>
          <a:p>
            <a:r>
              <a:rPr/>
              <a:t>Caregiving: A Big Responsibility</a:t>
            </a:r>
          </a:p>
        </p:txBody>
      </p:sp>
      <p:graphicFrame>
        <p:nvGraphicFramePr>
          <p:cNvPr id="279" name="Table"/>
          <p:cNvGraphicFramePr/>
          <p:nvPr/>
        </p:nvGraphicFramePr>
        <p:xfrm>
          <a:off x="609600" y="1828800"/>
          <a:ext cx="10972799" cy="4398962"/>
        </p:xfrm>
        <a:graphic>
          <a:graphicData uri="http://schemas.openxmlformats.org/drawingml/2006/table">
            <a:tbl>
              <a:tblPr>
                <a:tableStyleId>{4C3C2611-4C71-4FC5-86AE-919BDF0F9419}</a:tableStyleId>
              </a:tblPr>
              <a:tblGrid>
                <a:gridCol w="3603625">
                  <a:extLst>
                    <a:ext uri="{9D8B030D-6E8A-4147-A177-3AD203B41FA5}">
                      <a16:colId xmlns="" xmlns:a16="http://schemas.microsoft.com/office/drawing/2014/main" val="20000"/>
                    </a:ext>
                  </a:extLst>
                </a:gridCol>
                <a:gridCol w="1473200">
                  <a:extLst>
                    <a:ext uri="{9D8B030D-6E8A-4147-A177-3AD203B41FA5}">
                      <a16:colId xmlns="" xmlns:a16="http://schemas.microsoft.com/office/drawing/2014/main" val="20001"/>
                    </a:ext>
                  </a:extLst>
                </a:gridCol>
                <a:gridCol w="1474787">
                  <a:extLst>
                    <a:ext uri="{9D8B030D-6E8A-4147-A177-3AD203B41FA5}">
                      <a16:colId xmlns="" xmlns:a16="http://schemas.microsoft.com/office/drawing/2014/main" val="20002"/>
                    </a:ext>
                  </a:extLst>
                </a:gridCol>
                <a:gridCol w="1473200">
                  <a:extLst>
                    <a:ext uri="{9D8B030D-6E8A-4147-A177-3AD203B41FA5}">
                      <a16:colId xmlns="" xmlns:a16="http://schemas.microsoft.com/office/drawing/2014/main" val="20003"/>
                    </a:ext>
                  </a:extLst>
                </a:gridCol>
                <a:gridCol w="1474787">
                  <a:extLst>
                    <a:ext uri="{9D8B030D-6E8A-4147-A177-3AD203B41FA5}">
                      <a16:colId xmlns="" xmlns:a16="http://schemas.microsoft.com/office/drawing/2014/main" val="20004"/>
                    </a:ext>
                  </a:extLst>
                </a:gridCol>
                <a:gridCol w="1473200">
                  <a:extLst>
                    <a:ext uri="{9D8B030D-6E8A-4147-A177-3AD203B41FA5}">
                      <a16:colId xmlns="" xmlns:a16="http://schemas.microsoft.com/office/drawing/2014/main" val="20005"/>
                    </a:ext>
                  </a:extLst>
                </a:gridCol>
              </a:tblGrid>
              <a:tr h="631825">
                <a:tc>
                  <a:txBody>
                    <a:bodyPr/>
                    <a:lstStyle/>
                    <a:p>
                      <a:pPr algn="l">
                        <a:defRPr sz="1800"/>
                      </a:pPr>
                      <a:r>
                        <a:rPr sz="1600" b="1">
                          <a:solidFill>
                            <a:srgbClr val="FFFFFF"/>
                          </a:solidFill>
                        </a:rPr>
                        <a:t>Expense Category</a:t>
                      </a:r>
                    </a:p>
                  </a:txBody>
                  <a:tcPr marL="45727" marR="45727" marT="45727" marB="45727" horzOverflow="overflow">
                    <a:lnR w="12700">
                      <a:solidFill>
                        <a:srgbClr val="D9D9D9"/>
                      </a:solidFill>
                    </a:lnR>
                    <a:lnB w="38100">
                      <a:solidFill>
                        <a:srgbClr val="FFFFFF"/>
                      </a:solidFill>
                    </a:lnB>
                    <a:solidFill>
                      <a:schemeClr val="accent1"/>
                    </a:solidFill>
                  </a:tcPr>
                </a:tc>
                <a:tc>
                  <a:txBody>
                    <a:bodyPr/>
                    <a:lstStyle/>
                    <a:p>
                      <a:pPr algn="l">
                        <a:defRPr sz="1800"/>
                      </a:pPr>
                      <a:r>
                        <a:rPr sz="1600" b="1">
                          <a:solidFill>
                            <a:srgbClr val="FFFFFF"/>
                          </a:solidFill>
                        </a:rPr>
                        <a:t>All Caregivers</a:t>
                      </a:r>
                    </a:p>
                  </a:txBody>
                  <a:tcPr marL="45727" marR="45727" marT="45727" marB="45727" horzOverflow="overflow">
                    <a:lnL w="12700">
                      <a:solidFill>
                        <a:srgbClr val="D9D9D9"/>
                      </a:solidFill>
                    </a:lnL>
                    <a:lnR w="12700">
                      <a:solidFill>
                        <a:srgbClr val="D9D9D9"/>
                      </a:solidFill>
                    </a:lnR>
                    <a:lnB w="38100">
                      <a:solidFill>
                        <a:srgbClr val="FFFFFF"/>
                      </a:solidFill>
                    </a:lnB>
                    <a:solidFill>
                      <a:schemeClr val="accent1"/>
                    </a:solidFill>
                  </a:tcPr>
                </a:tc>
                <a:tc>
                  <a:txBody>
                    <a:bodyPr/>
                    <a:lstStyle/>
                    <a:p>
                      <a:pPr algn="l">
                        <a:defRPr sz="1800"/>
                      </a:pPr>
                      <a:r>
                        <a:rPr sz="1600" b="1">
                          <a:solidFill>
                            <a:srgbClr val="FFFFFF"/>
                          </a:solidFill>
                        </a:rPr>
                        <a:t>White</a:t>
                      </a:r>
                    </a:p>
                  </a:txBody>
                  <a:tcPr marL="45727" marR="45727" marT="45727" marB="45727" horzOverflow="overflow">
                    <a:lnL w="12700">
                      <a:solidFill>
                        <a:srgbClr val="D9D9D9"/>
                      </a:solidFill>
                    </a:lnL>
                    <a:lnR w="12700">
                      <a:solidFill>
                        <a:srgbClr val="D9D9D9"/>
                      </a:solidFill>
                    </a:lnR>
                    <a:lnB w="38100">
                      <a:solidFill>
                        <a:srgbClr val="FFFFFF"/>
                      </a:solidFill>
                    </a:lnB>
                    <a:solidFill>
                      <a:schemeClr val="accent1"/>
                    </a:solidFill>
                  </a:tcPr>
                </a:tc>
                <a:tc>
                  <a:txBody>
                    <a:bodyPr/>
                    <a:lstStyle/>
                    <a:p>
                      <a:pPr algn="l">
                        <a:defRPr sz="1800"/>
                      </a:pPr>
                      <a:r>
                        <a:rPr sz="1600" b="1">
                          <a:solidFill>
                            <a:srgbClr val="FFFFFF"/>
                          </a:solidFill>
                        </a:rPr>
                        <a:t>African American</a:t>
                      </a:r>
                    </a:p>
                  </a:txBody>
                  <a:tcPr marL="45727" marR="45727" marT="45727" marB="45727" horzOverflow="overflow">
                    <a:lnL w="12700">
                      <a:solidFill>
                        <a:srgbClr val="D9D9D9"/>
                      </a:solidFill>
                    </a:lnL>
                    <a:lnR w="12700">
                      <a:solidFill>
                        <a:srgbClr val="D9D9D9"/>
                      </a:solidFill>
                    </a:lnR>
                    <a:lnB w="38100">
                      <a:solidFill>
                        <a:srgbClr val="FFFFFF"/>
                      </a:solidFill>
                    </a:lnB>
                    <a:solidFill>
                      <a:schemeClr val="accent1"/>
                    </a:solidFill>
                  </a:tcPr>
                </a:tc>
                <a:tc>
                  <a:txBody>
                    <a:bodyPr/>
                    <a:lstStyle/>
                    <a:p>
                      <a:pPr algn="l">
                        <a:defRPr sz="1800"/>
                      </a:pPr>
                      <a:r>
                        <a:rPr sz="1600" b="1">
                          <a:solidFill>
                            <a:srgbClr val="FFFFFF"/>
                          </a:solidFill>
                        </a:rPr>
                        <a:t>Hispanic/Latino</a:t>
                      </a:r>
                    </a:p>
                  </a:txBody>
                  <a:tcPr marL="45727" marR="45727" marT="45727" marB="45727" horzOverflow="overflow">
                    <a:lnL w="12700">
                      <a:solidFill>
                        <a:srgbClr val="D9D9D9"/>
                      </a:solidFill>
                    </a:lnL>
                    <a:lnR w="12700">
                      <a:solidFill>
                        <a:srgbClr val="D9D9D9"/>
                      </a:solidFill>
                    </a:lnR>
                    <a:lnB w="38100">
                      <a:solidFill>
                        <a:srgbClr val="FFFFFF"/>
                      </a:solidFill>
                    </a:lnB>
                    <a:solidFill>
                      <a:schemeClr val="accent1"/>
                    </a:solidFill>
                  </a:tcPr>
                </a:tc>
                <a:tc>
                  <a:txBody>
                    <a:bodyPr/>
                    <a:lstStyle/>
                    <a:p>
                      <a:pPr algn="l">
                        <a:defRPr sz="1800"/>
                      </a:pPr>
                      <a:r>
                        <a:rPr sz="1600" b="1">
                          <a:solidFill>
                            <a:srgbClr val="FFFFFF"/>
                          </a:solidFill>
                        </a:rPr>
                        <a:t>Asian</a:t>
                      </a:r>
                    </a:p>
                  </a:txBody>
                  <a:tcPr marL="45727" marR="45727" marT="45727" marB="45727" horzOverflow="overflow">
                    <a:lnL w="12700">
                      <a:solidFill>
                        <a:srgbClr val="D9D9D9"/>
                      </a:solidFill>
                    </a:lnL>
                    <a:lnB w="38100">
                      <a:solidFill>
                        <a:srgbClr val="FFFFFF"/>
                      </a:solidFill>
                    </a:lnB>
                    <a:solidFill>
                      <a:schemeClr val="accent1"/>
                    </a:solidFill>
                  </a:tcPr>
                </a:tc>
                <a:extLst>
                  <a:ext uri="{0D108BD9-81ED-4DB2-BD59-A6C34878D82A}">
                    <a16:rowId xmlns="" xmlns:a16="http://schemas.microsoft.com/office/drawing/2014/main" val="10000"/>
                  </a:ext>
                </a:extLst>
              </a:tr>
              <a:tr h="447675">
                <a:tc>
                  <a:txBody>
                    <a:bodyPr/>
                    <a:lstStyle/>
                    <a:p>
                      <a:pPr algn="l">
                        <a:defRPr sz="1800"/>
                      </a:pPr>
                      <a:r>
                        <a:rPr sz="1600" b="1"/>
                        <a:t>Sum of all expenses</a:t>
                      </a:r>
                    </a:p>
                  </a:txBody>
                  <a:tcPr marL="45727" marR="45727" marT="45727" marB="45727" horzOverflow="overflow">
                    <a:lnR w="12700">
                      <a:solidFill>
                        <a:srgbClr val="D9D9D9"/>
                      </a:solidFill>
                    </a:lnR>
                    <a:lnT w="38100">
                      <a:solidFill>
                        <a:srgbClr val="FFFFFF"/>
                      </a:solidFill>
                    </a:lnT>
                    <a:solidFill>
                      <a:srgbClr val="8FAADC"/>
                    </a:solidFill>
                  </a:tcPr>
                </a:tc>
                <a:tc>
                  <a:txBody>
                    <a:bodyPr/>
                    <a:lstStyle/>
                    <a:p>
                      <a:pPr algn="l">
                        <a:defRPr sz="1800"/>
                      </a:pPr>
                      <a:r>
                        <a:rPr sz="1600" b="1"/>
                        <a:t>$6,954</a:t>
                      </a:r>
                    </a:p>
                  </a:txBody>
                  <a:tcPr marL="45727" marR="45727" marT="45727" marB="45727" horzOverflow="overflow">
                    <a:lnL w="12700">
                      <a:solidFill>
                        <a:srgbClr val="D9D9D9"/>
                      </a:solidFill>
                    </a:lnL>
                    <a:lnR w="12700">
                      <a:solidFill>
                        <a:srgbClr val="D9D9D9"/>
                      </a:solidFill>
                    </a:lnR>
                    <a:lnT w="38100">
                      <a:solidFill>
                        <a:srgbClr val="FFFFFF"/>
                      </a:solidFill>
                    </a:lnT>
                    <a:solidFill>
                      <a:srgbClr val="8FAADC"/>
                    </a:solidFill>
                  </a:tcPr>
                </a:tc>
                <a:tc>
                  <a:txBody>
                    <a:bodyPr/>
                    <a:lstStyle/>
                    <a:p>
                      <a:pPr algn="l">
                        <a:defRPr sz="1800"/>
                      </a:pPr>
                      <a:r>
                        <a:rPr sz="1600" b="1"/>
                        <a:t>$6,964</a:t>
                      </a:r>
                    </a:p>
                  </a:txBody>
                  <a:tcPr marL="45727" marR="45727" marT="45727" marB="45727" horzOverflow="overflow">
                    <a:lnL w="12700">
                      <a:solidFill>
                        <a:srgbClr val="D9D9D9"/>
                      </a:solidFill>
                    </a:lnL>
                    <a:lnR w="12700">
                      <a:solidFill>
                        <a:srgbClr val="D9D9D9"/>
                      </a:solidFill>
                    </a:lnR>
                    <a:lnT w="38100">
                      <a:solidFill>
                        <a:srgbClr val="FFFFFF"/>
                      </a:solidFill>
                    </a:lnT>
                    <a:solidFill>
                      <a:srgbClr val="8FAADC"/>
                    </a:solidFill>
                  </a:tcPr>
                </a:tc>
                <a:tc>
                  <a:txBody>
                    <a:bodyPr/>
                    <a:lstStyle/>
                    <a:p>
                      <a:pPr algn="l">
                        <a:defRPr sz="1800"/>
                      </a:pPr>
                      <a:r>
                        <a:rPr sz="1600" b="1"/>
                        <a:t>$6,616</a:t>
                      </a:r>
                    </a:p>
                  </a:txBody>
                  <a:tcPr marL="45727" marR="45727" marT="45727" marB="45727" horzOverflow="overflow">
                    <a:lnL w="12700">
                      <a:solidFill>
                        <a:srgbClr val="D9D9D9"/>
                      </a:solidFill>
                    </a:lnL>
                    <a:lnR w="12700">
                      <a:solidFill>
                        <a:srgbClr val="D9D9D9"/>
                      </a:solidFill>
                    </a:lnR>
                    <a:lnT w="38100">
                      <a:solidFill>
                        <a:srgbClr val="FFFFFF"/>
                      </a:solidFill>
                    </a:lnT>
                    <a:solidFill>
                      <a:srgbClr val="8FAADC"/>
                    </a:solidFill>
                  </a:tcPr>
                </a:tc>
                <a:tc>
                  <a:txBody>
                    <a:bodyPr/>
                    <a:lstStyle/>
                    <a:p>
                      <a:pPr algn="l">
                        <a:defRPr sz="1800"/>
                      </a:pPr>
                      <a:r>
                        <a:rPr sz="1600" b="1"/>
                        <a:t>$9,022</a:t>
                      </a:r>
                    </a:p>
                  </a:txBody>
                  <a:tcPr marL="45727" marR="45727" marT="45727" marB="45727" horzOverflow="overflow">
                    <a:lnL w="12700">
                      <a:solidFill>
                        <a:srgbClr val="D9D9D9"/>
                      </a:solidFill>
                    </a:lnL>
                    <a:lnR w="12700">
                      <a:solidFill>
                        <a:srgbClr val="D9D9D9"/>
                      </a:solidFill>
                    </a:lnR>
                    <a:lnT w="38100">
                      <a:solidFill>
                        <a:srgbClr val="FFFFFF"/>
                      </a:solidFill>
                    </a:lnT>
                    <a:solidFill>
                      <a:srgbClr val="8FAADC"/>
                    </a:solidFill>
                  </a:tcPr>
                </a:tc>
                <a:tc>
                  <a:txBody>
                    <a:bodyPr/>
                    <a:lstStyle/>
                    <a:p>
                      <a:pPr algn="l">
                        <a:defRPr sz="1800"/>
                      </a:pPr>
                      <a:r>
                        <a:rPr sz="1600" b="1"/>
                        <a:t>$2,935</a:t>
                      </a:r>
                    </a:p>
                  </a:txBody>
                  <a:tcPr marL="45727" marR="45727" marT="45727" marB="45727" horzOverflow="overflow">
                    <a:lnL w="12700">
                      <a:solidFill>
                        <a:srgbClr val="D9D9D9"/>
                      </a:solidFill>
                    </a:lnL>
                    <a:lnT w="38100">
                      <a:solidFill>
                        <a:srgbClr val="FFFFFF"/>
                      </a:solidFill>
                    </a:lnT>
                    <a:solidFill>
                      <a:srgbClr val="8FAADC"/>
                    </a:solidFill>
                  </a:tcPr>
                </a:tc>
                <a:extLst>
                  <a:ext uri="{0D108BD9-81ED-4DB2-BD59-A6C34878D82A}">
                    <a16:rowId xmlns="" xmlns:a16="http://schemas.microsoft.com/office/drawing/2014/main" val="10001"/>
                  </a:ext>
                </a:extLst>
              </a:tr>
              <a:tr h="447675">
                <a:tc>
                  <a:txBody>
                    <a:bodyPr/>
                    <a:lstStyle/>
                    <a:p>
                      <a:pPr algn="l">
                        <a:defRPr sz="1800"/>
                      </a:pPr>
                      <a:r>
                        <a:rPr sz="1600"/>
                        <a:t>Medical expenses</a:t>
                      </a:r>
                    </a:p>
                  </a:txBody>
                  <a:tcPr marL="45727" marR="45727" marT="45727" marB="45727" horzOverflow="overflow">
                    <a:lnR w="12700">
                      <a:solidFill>
                        <a:srgbClr val="D9D9D9"/>
                      </a:solidFill>
                    </a:lnR>
                    <a:noFill/>
                  </a:tcPr>
                </a:tc>
                <a:tc>
                  <a:txBody>
                    <a:bodyPr/>
                    <a:lstStyle/>
                    <a:p>
                      <a:pPr algn="l">
                        <a:defRPr sz="1800"/>
                      </a:pPr>
                      <a:r>
                        <a:rPr sz="1600"/>
                        <a:t>$1,722</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$2,072</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$1,041</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$1,093</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$650</a:t>
                      </a:r>
                    </a:p>
                  </a:txBody>
                  <a:tcPr marL="45727" marR="45727" marT="45727" marB="45727" horzOverflow="overflow">
                    <a:lnL w="12700">
                      <a:solidFill>
                        <a:srgbClr val="D9D9D9"/>
                      </a:solidFill>
                    </a:lnL>
                    <a:noFill/>
                  </a:tcPr>
                </a:tc>
                <a:extLst>
                  <a:ext uri="{0D108BD9-81ED-4DB2-BD59-A6C34878D82A}">
                    <a16:rowId xmlns="" xmlns:a16="http://schemas.microsoft.com/office/drawing/2014/main" val="10002"/>
                  </a:ext>
                </a:extLst>
              </a:tr>
              <a:tr h="447675">
                <a:tc>
                  <a:txBody>
                    <a:bodyPr/>
                    <a:lstStyle/>
                    <a:p>
                      <a:pPr algn="l">
                        <a:defRPr sz="1800"/>
                      </a:pPr>
                      <a:r>
                        <a:rPr sz="1600"/>
                        <a:t>Household expenses</a:t>
                      </a:r>
                    </a:p>
                  </a:txBody>
                  <a:tcPr marL="45727" marR="45727" marT="45727" marB="45727" horzOverflow="overflow">
                    <a:lnR w="12700">
                      <a:solidFill>
                        <a:srgbClr val="D9D9D9"/>
                      </a:solidFill>
                    </a:lnR>
                    <a:solidFill>
                      <a:srgbClr val="DAE3F3"/>
                    </a:solidFill>
                  </a:tcPr>
                </a:tc>
                <a:tc>
                  <a:txBody>
                    <a:bodyPr/>
                    <a:lstStyle/>
                    <a:p>
                      <a:pPr algn="l">
                        <a:defRPr sz="1800"/>
                      </a:pPr>
                      <a:r>
                        <a:rPr sz="1600"/>
                        <a:t>$2,854</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$2,894</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$2,097</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$3,846</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$908</a:t>
                      </a:r>
                    </a:p>
                  </a:txBody>
                  <a:tcPr marL="45727" marR="45727" marT="45727" marB="45727" horzOverflow="overflow">
                    <a:lnL w="12700">
                      <a:solidFill>
                        <a:srgbClr val="D9D9D9"/>
                      </a:solidFill>
                    </a:lnL>
                    <a:solidFill>
                      <a:srgbClr val="DAE3F3"/>
                    </a:solidFill>
                  </a:tcPr>
                </a:tc>
                <a:extLst>
                  <a:ext uri="{0D108BD9-81ED-4DB2-BD59-A6C34878D82A}">
                    <a16:rowId xmlns="" xmlns:a16="http://schemas.microsoft.com/office/drawing/2014/main" val="10003"/>
                  </a:ext>
                </a:extLst>
              </a:tr>
              <a:tr h="449262">
                <a:tc>
                  <a:txBody>
                    <a:bodyPr/>
                    <a:lstStyle/>
                    <a:p>
                      <a:pPr algn="l">
                        <a:defRPr sz="1800"/>
                      </a:pPr>
                      <a:r>
                        <a:rPr sz="1600"/>
                        <a:t>Personal care item expenses</a:t>
                      </a:r>
                    </a:p>
                  </a:txBody>
                  <a:tcPr marL="45727" marR="45727" marT="45727" marB="45727" horzOverflow="overflow">
                    <a:lnR w="12700">
                      <a:solidFill>
                        <a:srgbClr val="D9D9D9"/>
                      </a:solidFill>
                    </a:lnR>
                    <a:noFill/>
                  </a:tcPr>
                </a:tc>
                <a:tc>
                  <a:txBody>
                    <a:bodyPr/>
                    <a:lstStyle/>
                    <a:p>
                      <a:pPr algn="l">
                        <a:defRPr sz="1800"/>
                      </a:pPr>
                      <a:r>
                        <a:rPr sz="1600"/>
                        <a:t>$961</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$967</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$495</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$1,547</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$262</a:t>
                      </a:r>
                    </a:p>
                  </a:txBody>
                  <a:tcPr marL="45727" marR="45727" marT="45727" marB="45727" horzOverflow="overflow">
                    <a:lnL w="12700">
                      <a:solidFill>
                        <a:srgbClr val="D9D9D9"/>
                      </a:solidFill>
                    </a:lnL>
                    <a:noFill/>
                  </a:tcPr>
                </a:tc>
                <a:extLst>
                  <a:ext uri="{0D108BD9-81ED-4DB2-BD59-A6C34878D82A}">
                    <a16:rowId xmlns="" xmlns:a16="http://schemas.microsoft.com/office/drawing/2014/main" val="10004"/>
                  </a:ext>
                </a:extLst>
              </a:tr>
              <a:tr h="447675">
                <a:tc>
                  <a:txBody>
                    <a:bodyPr/>
                    <a:lstStyle/>
                    <a:p>
                      <a:pPr algn="l">
                        <a:defRPr sz="1800"/>
                      </a:pPr>
                      <a:r>
                        <a:rPr sz="1600"/>
                        <a:t>Education, legal/travel expenses</a:t>
                      </a:r>
                    </a:p>
                  </a:txBody>
                  <a:tcPr marL="45727" marR="45727" marT="45727" marB="45727" horzOverflow="overflow">
                    <a:lnR w="12700">
                      <a:solidFill>
                        <a:srgbClr val="D9D9D9"/>
                      </a:solidFill>
                    </a:lnR>
                    <a:solidFill>
                      <a:srgbClr val="DAE3F3"/>
                    </a:solidFill>
                  </a:tcPr>
                </a:tc>
                <a:tc>
                  <a:txBody>
                    <a:bodyPr/>
                    <a:lstStyle/>
                    <a:p>
                      <a:pPr algn="l">
                        <a:defRPr sz="1800"/>
                      </a:pPr>
                      <a:r>
                        <a:rPr sz="1600"/>
                        <a:t>$830</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$541</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$1,828</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$1,753</a:t>
                      </a:r>
                    </a:p>
                  </a:txBody>
                  <a:tcPr marL="45727" marR="45727" marT="45727" marB="45727" horzOverflow="overflow">
                    <a:lnL w="12700">
                      <a:solidFill>
                        <a:srgbClr val="D9D9D9"/>
                      </a:solidFill>
                    </a:lnL>
                    <a:lnR w="12700">
                      <a:solidFill>
                        <a:srgbClr val="D9D9D9"/>
                      </a:solidFill>
                    </a:lnR>
                    <a:solidFill>
                      <a:srgbClr val="DAE3F3"/>
                    </a:solidFill>
                  </a:tcPr>
                </a:tc>
                <a:tc>
                  <a:txBody>
                    <a:bodyPr/>
                    <a:lstStyle/>
                    <a:p>
                      <a:pPr algn="l">
                        <a:defRPr sz="1800"/>
                      </a:pPr>
                      <a:r>
                        <a:rPr sz="1600"/>
                        <a:t>$769</a:t>
                      </a:r>
                    </a:p>
                  </a:txBody>
                  <a:tcPr marL="45727" marR="45727" marT="45727" marB="45727" horzOverflow="overflow">
                    <a:lnL w="12700">
                      <a:solidFill>
                        <a:srgbClr val="D9D9D9"/>
                      </a:solidFill>
                    </a:lnL>
                    <a:solidFill>
                      <a:srgbClr val="DAE3F3"/>
                    </a:solidFill>
                  </a:tcPr>
                </a:tc>
                <a:extLst>
                  <a:ext uri="{0D108BD9-81ED-4DB2-BD59-A6C34878D82A}">
                    <a16:rowId xmlns="" xmlns:a16="http://schemas.microsoft.com/office/drawing/2014/main" val="10005"/>
                  </a:ext>
                </a:extLst>
              </a:tr>
              <a:tr h="895350">
                <a:tc>
                  <a:txBody>
                    <a:bodyPr/>
                    <a:lstStyle/>
                    <a:p>
                      <a:pPr algn="l">
                        <a:defRPr sz="1800"/>
                      </a:pPr>
                      <a:r>
                        <a:rPr sz="1600"/>
                        <a:t>Caregiver personal expenses/respite (Aides, adult day services, self-care, other paid help, and other expenses)</a:t>
                      </a:r>
                    </a:p>
                  </a:txBody>
                  <a:tcPr marL="45727" marR="45727" marT="45727" marB="45727" horzOverflow="overflow">
                    <a:lnR w="12700">
                      <a:solidFill>
                        <a:srgbClr val="D9D9D9"/>
                      </a:solidFill>
                    </a:lnR>
                    <a:noFill/>
                  </a:tcPr>
                </a:tc>
                <a:tc>
                  <a:txBody>
                    <a:bodyPr/>
                    <a:lstStyle/>
                    <a:p>
                      <a:pPr algn="l">
                        <a:defRPr sz="1800"/>
                      </a:pPr>
                      <a:r>
                        <a:rPr sz="1600"/>
                        <a:t>$587</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$490</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$1,156</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$783</a:t>
                      </a:r>
                    </a:p>
                  </a:txBody>
                  <a:tcPr marL="45727" marR="45727" marT="45727" marB="45727" horzOverflow="overflow">
                    <a:lnL w="12700">
                      <a:solidFill>
                        <a:srgbClr val="D9D9D9"/>
                      </a:solidFill>
                    </a:lnL>
                    <a:lnR w="12700">
                      <a:solidFill>
                        <a:srgbClr val="D9D9D9"/>
                      </a:solidFill>
                    </a:lnR>
                    <a:noFill/>
                  </a:tcPr>
                </a:tc>
                <a:tc>
                  <a:txBody>
                    <a:bodyPr/>
                    <a:lstStyle/>
                    <a:p>
                      <a:pPr algn="l">
                        <a:defRPr sz="1800"/>
                      </a:pPr>
                      <a:r>
                        <a:rPr sz="1600"/>
                        <a:t>$346</a:t>
                      </a:r>
                    </a:p>
                  </a:txBody>
                  <a:tcPr marL="45727" marR="45727" marT="45727" marB="45727" horzOverflow="overflow">
                    <a:lnL w="12700">
                      <a:solidFill>
                        <a:srgbClr val="D9D9D9"/>
                      </a:solidFill>
                    </a:lnL>
                    <a:noFill/>
                  </a:tcPr>
                </a:tc>
                <a:extLst>
                  <a:ext uri="{0D108BD9-81ED-4DB2-BD59-A6C34878D82A}">
                    <a16:rowId xmlns="" xmlns:a16="http://schemas.microsoft.com/office/drawing/2014/main" val="10006"/>
                  </a:ext>
                </a:extLst>
              </a:tr>
              <a:tr h="631825">
                <a:tc>
                  <a:txBody>
                    <a:bodyPr/>
                    <a:lstStyle/>
                    <a:p>
                      <a:pPr algn="l">
                        <a:defRPr sz="1800"/>
                      </a:pPr>
                      <a:r>
                        <a:rPr sz="1600" b="1"/>
                        <a:t>Sum of expenses as a percentage of annual income</a:t>
                      </a:r>
                    </a:p>
                  </a:txBody>
                  <a:tcPr marL="45727" marR="45727" marT="45727" marB="45727" horzOverflow="overflow">
                    <a:lnR w="12700">
                      <a:solidFill>
                        <a:srgbClr val="D9D9D9"/>
                      </a:solidFill>
                    </a:lnR>
                    <a:solidFill>
                      <a:srgbClr val="8FAADC"/>
                    </a:solidFill>
                  </a:tcPr>
                </a:tc>
                <a:tc>
                  <a:txBody>
                    <a:bodyPr/>
                    <a:lstStyle/>
                    <a:p>
                      <a:pPr algn="l">
                        <a:defRPr sz="1800"/>
                      </a:pPr>
                      <a:r>
                        <a:rPr sz="1600" b="1"/>
                        <a:t>20%</a:t>
                      </a:r>
                    </a:p>
                  </a:txBody>
                  <a:tcPr marL="45727" marR="45727" marT="45727" marB="45727" horzOverflow="overflow">
                    <a:lnL w="12700">
                      <a:solidFill>
                        <a:srgbClr val="D9D9D9"/>
                      </a:solidFill>
                    </a:lnL>
                    <a:lnR w="12700">
                      <a:solidFill>
                        <a:srgbClr val="D9D9D9"/>
                      </a:solidFill>
                    </a:lnR>
                    <a:solidFill>
                      <a:srgbClr val="8FAADC"/>
                    </a:solidFill>
                  </a:tcPr>
                </a:tc>
                <a:tc>
                  <a:txBody>
                    <a:bodyPr/>
                    <a:lstStyle/>
                    <a:p>
                      <a:pPr algn="l">
                        <a:defRPr sz="1800"/>
                      </a:pPr>
                      <a:r>
                        <a:rPr sz="1600" b="1"/>
                        <a:t>14%</a:t>
                      </a:r>
                    </a:p>
                  </a:txBody>
                  <a:tcPr marL="45727" marR="45727" marT="45727" marB="45727" horzOverflow="overflow">
                    <a:lnL w="12700">
                      <a:solidFill>
                        <a:srgbClr val="D9D9D9"/>
                      </a:solidFill>
                    </a:lnL>
                    <a:lnR w="12700">
                      <a:solidFill>
                        <a:srgbClr val="D9D9D9"/>
                      </a:solidFill>
                    </a:lnR>
                    <a:solidFill>
                      <a:srgbClr val="8FAADC"/>
                    </a:solidFill>
                  </a:tcPr>
                </a:tc>
                <a:tc>
                  <a:txBody>
                    <a:bodyPr/>
                    <a:lstStyle/>
                    <a:p>
                      <a:pPr algn="l">
                        <a:defRPr sz="1800"/>
                      </a:pPr>
                      <a:r>
                        <a:rPr sz="1600" b="1"/>
                        <a:t>34%</a:t>
                      </a:r>
                    </a:p>
                  </a:txBody>
                  <a:tcPr marL="45727" marR="45727" marT="45727" marB="45727" horzOverflow="overflow">
                    <a:lnL w="12700">
                      <a:solidFill>
                        <a:srgbClr val="D9D9D9"/>
                      </a:solidFill>
                    </a:lnL>
                    <a:lnR w="12700">
                      <a:solidFill>
                        <a:srgbClr val="D9D9D9"/>
                      </a:solidFill>
                    </a:lnR>
                    <a:solidFill>
                      <a:srgbClr val="8FAADC"/>
                    </a:solidFill>
                  </a:tcPr>
                </a:tc>
                <a:tc>
                  <a:txBody>
                    <a:bodyPr/>
                    <a:lstStyle/>
                    <a:p>
                      <a:pPr algn="l">
                        <a:defRPr sz="1800"/>
                      </a:pPr>
                      <a:r>
                        <a:rPr sz="1600" b="1"/>
                        <a:t>44%</a:t>
                      </a:r>
                    </a:p>
                  </a:txBody>
                  <a:tcPr marL="45727" marR="45727" marT="45727" marB="45727" horzOverflow="overflow">
                    <a:lnL w="12700">
                      <a:solidFill>
                        <a:srgbClr val="D9D9D9"/>
                      </a:solidFill>
                    </a:lnL>
                    <a:lnR w="12700">
                      <a:solidFill>
                        <a:srgbClr val="D9D9D9"/>
                      </a:solidFill>
                    </a:lnR>
                    <a:solidFill>
                      <a:srgbClr val="8FAADC"/>
                    </a:solidFill>
                  </a:tcPr>
                </a:tc>
                <a:tc>
                  <a:txBody>
                    <a:bodyPr/>
                    <a:lstStyle/>
                    <a:p>
                      <a:pPr algn="l">
                        <a:defRPr sz="1800"/>
                      </a:pPr>
                      <a:r>
                        <a:rPr sz="1600" b="1"/>
                        <a:t>9%</a:t>
                      </a:r>
                    </a:p>
                  </a:txBody>
                  <a:tcPr marL="45727" marR="45727" marT="45727" marB="45727" horzOverflow="overflow">
                    <a:lnL w="12700">
                      <a:solidFill>
                        <a:srgbClr val="D9D9D9"/>
                      </a:solidFill>
                    </a:lnL>
                    <a:solidFill>
                      <a:srgbClr val="8FAADC"/>
                    </a:solidFill>
                  </a:tcPr>
                </a:tc>
                <a:extLst>
                  <a:ext uri="{0D108BD9-81ED-4DB2-BD59-A6C34878D82A}">
                    <a16:rowId xmlns="" xmlns:a16="http://schemas.microsoft.com/office/drawing/2014/main" val="10007"/>
                  </a:ext>
                </a:extLst>
              </a:tr>
            </a:tbl>
          </a:graphicData>
        </a:graphic>
      </p:graphicFrame>
      <p:sp>
        <p:nvSpPr>
          <p:cNvPr id="280" name="Caregiving expense category figures by race/ethnicity"/>
          <p:cNvSpPr txBox="1"/>
          <p:nvPr/>
        </p:nvSpPr>
        <p:spPr>
          <a:xfrm>
            <a:off x="495300" y="1287779"/>
            <a:ext cx="11144250" cy="4216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nSpc>
                <a:spcPct val="90000"/>
              </a:lnSpc>
              <a:defRPr sz="2200" b="1">
                <a:solidFill>
                  <a:srgbClr val="FF0000"/>
                </a:solidFill>
              </a:defRPr>
            </a:lvl1pPr>
          </a:lstStyle>
          <a:p>
            <a:r>
              <a:rPr/>
              <a:t>Caregiving expense category figures by race/ethnicity</a:t>
            </a:r>
          </a:p>
        </p:txBody>
      </p:sp>
      <p:sp>
        <p:nvSpPr>
          <p:cNvPr id="281" name="Note: disproportionate spending would be a percentage exceeding that of the “Sum” column for each expense category."/>
          <p:cNvSpPr txBox="1"/>
          <p:nvPr/>
        </p:nvSpPr>
        <p:spPr>
          <a:xfrm>
            <a:off x="609600" y="6276975"/>
            <a:ext cx="10972800" cy="269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200">
                <a:solidFill>
                  <a:srgbClr val="373737"/>
                </a:solidFill>
              </a:defRPr>
            </a:lvl1pPr>
          </a:lstStyle>
          <a:p>
            <a:r>
              <a:rPr/>
              <a:t>Note: disproportionate spending would be a percentage exceeding that of the “Sum” column for each expense category.</a:t>
            </a:r>
          </a:p>
        </p:txBody>
      </p:sp>
      <p:sp>
        <p:nvSpPr>
          <p:cNvPr id="282" name="SOURCE: Family Caregiving and Out-of-Pocket Costs: 2016 Report (http://www.aarp.org/caregivercosts)"/>
          <p:cNvSpPr txBox="1"/>
          <p:nvPr/>
        </p:nvSpPr>
        <p:spPr>
          <a:xfrm>
            <a:off x="2311400" y="6494462"/>
            <a:ext cx="6852838" cy="21544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400">
                <a:latin typeface="+mn-lt"/>
                <a:ea typeface="+mn-ea"/>
                <a:cs typeface="+mn-cs"/>
                <a:sym typeface="Calibri"/>
              </a:defRPr>
            </a:pPr>
            <a:r>
              <a:rPr>
                <a:latin typeface="Arial Narrow" panose="020B0606020202030204" pitchFamily="34" charset="0"/>
              </a:rPr>
              <a:t>SOURCE: Family Caregiving and Out-of-Pocket Costs: 2016 Report (</a:t>
            </a:r>
            <a:r>
              <a:rPr u="sng">
                <a:solidFill>
                  <a:srgbClr val="0563C1"/>
                </a:solidFill>
                <a:uFill>
                  <a:solidFill>
                    <a:srgbClr val="0563C1"/>
                  </a:solidFill>
                </a:uFill>
                <a:latin typeface="Arial Narrow" panose="020B0606020202030204" pitchFamily="34" charset="0"/>
                <a:hlinkClick r:id="rId3"/>
              </a:rPr>
              <a:t>http://www.aarp.org/caregivercosts</a:t>
            </a:r>
            <a:r>
              <a:rPr>
                <a:latin typeface="Arial Narrow" panose="020B0606020202030204" pitchFamily="34" charset="0"/>
              </a:rPr>
              <a:t>)</a:t>
            </a:r>
          </a:p>
        </p:txBody>
      </p:sp>
      <p:sp>
        <p:nvSpPr>
          <p:cNvPr id="2" name="Slide Number Placeholder 1"/>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he Partnership"/>
          <p:cNvSpPr txBox="1">
            <a:spLocks noGrp="1"/>
          </p:cNvSpPr>
          <p:nvPr>
            <p:ph type="title" idx="4294967295"/>
          </p:nvPr>
        </p:nvSpPr>
        <p:spPr>
          <a:xfrm>
            <a:off x="495300" y="620712"/>
            <a:ext cx="11144250" cy="742951"/>
          </a:xfrm>
          <a:prstGeom prst="rect">
            <a:avLst/>
          </a:prstGeom>
        </p:spPr>
        <p:txBody>
          <a:bodyPr>
            <a:normAutofit/>
          </a:bodyPr>
          <a:lstStyle/>
          <a:p>
            <a:r>
              <a:rPr/>
              <a:t>The Partnership</a:t>
            </a:r>
          </a:p>
        </p:txBody>
      </p:sp>
      <p:sp>
        <p:nvSpPr>
          <p:cNvPr id="91" name="The Easterseals and Freddie Mac partnership is designed to help more people in the military, veteran and caregiving communities, as well as those with disabilities obtain information on credit and financial management and affordable housing through renting or buying a home."/>
          <p:cNvSpPr txBox="1">
            <a:spLocks noGrp="1"/>
          </p:cNvSpPr>
          <p:nvPr>
            <p:ph type="body" sz="half" idx="4294967295"/>
          </p:nvPr>
        </p:nvSpPr>
        <p:spPr>
          <a:xfrm>
            <a:off x="481012" y="2397125"/>
            <a:ext cx="11158538" cy="1843088"/>
          </a:xfrm>
          <a:prstGeom prst="rect">
            <a:avLst/>
          </a:prstGeom>
        </p:spPr>
        <p:txBody>
          <a:bodyPr>
            <a:normAutofit/>
          </a:bodyPr>
          <a:lstStyle>
            <a:lvl1pPr marL="0" indent="0">
              <a:buSzTx/>
              <a:buNone/>
              <a:defRPr sz="3100"/>
            </a:lvl1pPr>
          </a:lstStyle>
          <a:p>
            <a:r>
              <a:rPr sz="2800"/>
              <a:t>The Easterseals and Freddie Mac partnership is designed to help more people in the military, veteran and caregiving communities, as well as those with disabilities</a:t>
            </a:r>
            <a:r>
              <a:rPr lang="en-US" sz="2800" smtClean="0">
                <a:solidFill>
                  <a:schemeClr val="tx1"/>
                </a:solidFill>
              </a:rPr>
              <a:t>,</a:t>
            </a:r>
            <a:r>
              <a:rPr lang="en-US" sz="2800">
                <a:solidFill>
                  <a:srgbClr val="FF0000"/>
                </a:solidFill>
              </a:rPr>
              <a:t> </a:t>
            </a:r>
            <a:r>
              <a:rPr sz="2800" smtClean="0"/>
              <a:t>obtain </a:t>
            </a:r>
            <a:r>
              <a:rPr sz="2800"/>
              <a:t>information on credit and financial management and affordable housing through renting or buying a home. </a:t>
            </a:r>
          </a:p>
        </p:txBody>
      </p:sp>
      <p:grpSp>
        <p:nvGrpSpPr>
          <p:cNvPr id="95" name="Group"/>
          <p:cNvGrpSpPr/>
          <p:nvPr/>
        </p:nvGrpSpPr>
        <p:grpSpPr>
          <a:xfrm>
            <a:off x="5014912" y="800100"/>
            <a:ext cx="6567488" cy="1230313"/>
            <a:chOff x="0" y="0"/>
            <a:chExt cx="6567487" cy="1230312"/>
          </a:xfrm>
        </p:grpSpPr>
        <p:pic>
          <p:nvPicPr>
            <p:cNvPr id="92" name="image.jpeg" descr="image.jpeg"/>
            <p:cNvPicPr>
              <a:picLocks noChangeAspect="1"/>
            </p:cNvPicPr>
            <p:nvPr/>
          </p:nvPicPr>
          <p:blipFill>
            <a:blip r:embed="rId3">
              <a:extLst/>
            </a:blip>
            <a:stretch>
              <a:fillRect/>
            </a:stretch>
          </p:blipFill>
          <p:spPr>
            <a:xfrm>
              <a:off x="3809886" y="113566"/>
              <a:ext cx="2757602" cy="1003180"/>
            </a:xfrm>
            <a:prstGeom prst="rect">
              <a:avLst/>
            </a:prstGeom>
            <a:ln w="12700" cap="flat">
              <a:noFill/>
              <a:miter lim="400000"/>
            </a:ln>
            <a:effectLst/>
          </p:spPr>
        </p:pic>
        <p:pic>
          <p:nvPicPr>
            <p:cNvPr id="93" name="image.png" descr="image.png"/>
            <p:cNvPicPr>
              <a:picLocks noChangeAspect="1"/>
            </p:cNvPicPr>
            <p:nvPr/>
          </p:nvPicPr>
          <p:blipFill>
            <a:blip r:embed="rId4">
              <a:extLst/>
            </a:blip>
            <a:stretch>
              <a:fillRect/>
            </a:stretch>
          </p:blipFill>
          <p:spPr>
            <a:xfrm>
              <a:off x="0" y="0"/>
              <a:ext cx="3149030" cy="1230313"/>
            </a:xfrm>
            <a:prstGeom prst="rect">
              <a:avLst/>
            </a:prstGeom>
            <a:ln w="12700" cap="flat">
              <a:noFill/>
              <a:miter lim="400000"/>
            </a:ln>
            <a:effectLst/>
          </p:spPr>
        </p:pic>
        <p:sp>
          <p:nvSpPr>
            <p:cNvPr id="94" name="Line"/>
            <p:cNvSpPr/>
            <p:nvPr/>
          </p:nvSpPr>
          <p:spPr>
            <a:xfrm>
              <a:off x="3479800" y="0"/>
              <a:ext cx="1" cy="1230313"/>
            </a:xfrm>
            <a:prstGeom prst="line">
              <a:avLst/>
            </a:prstGeom>
            <a:noFill/>
            <a:ln w="12700" cap="flat">
              <a:solidFill>
                <a:srgbClr val="AFABAB"/>
              </a:solidFill>
              <a:prstDash val="solid"/>
              <a:miter lim="800000"/>
            </a:ln>
            <a:effectLst/>
          </p:spPr>
          <p:txBody>
            <a:bodyPr wrap="square" lIns="45719" tIns="45719" rIns="45719" bIns="45719" numCol="1" anchor="t">
              <a:noAutofit/>
            </a:bodyPr>
            <a:lstStyle/>
            <a:p>
              <a:endParaRPr/>
            </a:p>
          </p:txBody>
        </p:sp>
      </p:grpSp>
      <p:pic>
        <p:nvPicPr>
          <p:cNvPr id="96" name="image.png" descr="image.png"/>
          <p:cNvPicPr>
            <a:picLocks noChangeAspect="1"/>
          </p:cNvPicPr>
          <p:nvPr/>
        </p:nvPicPr>
        <p:blipFill>
          <a:blip r:embed="rId5">
            <a:extLst/>
          </a:blip>
          <a:stretch>
            <a:fillRect/>
          </a:stretch>
        </p:blipFill>
        <p:spPr>
          <a:xfrm>
            <a:off x="1258887" y="4281487"/>
            <a:ext cx="9601201" cy="21463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Managing Your Money is IMPORTANT!"/>
          <p:cNvSpPr txBox="1">
            <a:spLocks noGrp="1"/>
          </p:cNvSpPr>
          <p:nvPr>
            <p:ph type="title" idx="4294967295"/>
          </p:nvPr>
        </p:nvSpPr>
        <p:spPr>
          <a:xfrm>
            <a:off x="495300" y="620712"/>
            <a:ext cx="11144250" cy="742951"/>
          </a:xfrm>
          <a:prstGeom prst="rect">
            <a:avLst/>
          </a:prstGeom>
        </p:spPr>
        <p:txBody>
          <a:bodyPr>
            <a:normAutofit/>
          </a:bodyPr>
          <a:lstStyle/>
          <a:p>
            <a:r>
              <a:rPr/>
              <a:t>Managing Your Money is IMPORTANT!</a:t>
            </a:r>
          </a:p>
        </p:txBody>
      </p:sp>
      <p:sp>
        <p:nvSpPr>
          <p:cNvPr id="285" name="Managing your money well, is a problem for many people. For people living with disabilities, however small or large, financial situations can become even more complicated. Substantial medical bills coupled with a limited income can make money management extremely challenging.…"/>
          <p:cNvSpPr txBox="1">
            <a:spLocks noGrp="1"/>
          </p:cNvSpPr>
          <p:nvPr>
            <p:ph type="body" idx="4294967295"/>
          </p:nvPr>
        </p:nvSpPr>
        <p:spPr>
          <a:xfrm>
            <a:off x="481012" y="1597025"/>
            <a:ext cx="11158538" cy="3819525"/>
          </a:xfrm>
          <a:prstGeom prst="rect">
            <a:avLst/>
          </a:prstGeom>
        </p:spPr>
        <p:txBody>
          <a:bodyPr>
            <a:normAutofit/>
          </a:bodyPr>
          <a:lstStyle/>
          <a:p>
            <a:pPr marL="344487" indent="-344487">
              <a:lnSpc>
                <a:spcPct val="100000"/>
              </a:lnSpc>
              <a:defRPr sz="3300"/>
            </a:pPr>
            <a:r>
              <a:rPr/>
              <a:t>Managing your money </a:t>
            </a:r>
            <a:r>
              <a:rPr smtClean="0"/>
              <a:t>well </a:t>
            </a:r>
            <a:r>
              <a:rPr/>
              <a:t>is a problem for many people. For people living with disabilities, however small or large, financial situations can become even more complicated. Substantial medical bills coupled with a limited income can make money management extremely challenging. </a:t>
            </a:r>
          </a:p>
          <a:p>
            <a:pPr marL="344487" indent="-344487">
              <a:lnSpc>
                <a:spcPct val="100000"/>
              </a:lnSpc>
              <a:defRPr sz="3300"/>
            </a:pPr>
            <a:r>
              <a:rPr/>
              <a:t>Although financial pressures can be stressful, there are ways to get a handle on your finances and reclaim your financial independence.</a:t>
            </a:r>
          </a:p>
        </p:txBody>
      </p:sp>
      <p:sp>
        <p:nvSpPr>
          <p:cNvPr id="2" name="Slide Number Placeholder 1"/>
          <p:cNvSpPr>
            <a:spLocks noGrp="1"/>
          </p:cNvSpPr>
          <p:nvPr>
            <p:ph type="sldNum" sz="quarter" idx="2"/>
          </p:nvPr>
        </p:nvSpPr>
        <p:spPr/>
        <p:txBody>
          <a:bodyPr/>
          <a:lstStyle/>
          <a:p>
            <a:fld id="{86CB4B4D-7CA3-9044-876B-883B54F8677D}" type="slidenum">
              <a:rPr lang="en-US" smtClean="0"/>
              <a:t>40</a:t>
            </a:fld>
            <a:endParaRPr lang="en-US"/>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Agree (A), Disagree (D) or Unsure (US)"/>
          <p:cNvSpPr txBox="1">
            <a:spLocks noGrp="1"/>
          </p:cNvSpPr>
          <p:nvPr>
            <p:ph type="title" idx="4294967295"/>
          </p:nvPr>
        </p:nvSpPr>
        <p:spPr>
          <a:xfrm>
            <a:off x="495300" y="620712"/>
            <a:ext cx="11144250" cy="742951"/>
          </a:xfrm>
          <a:prstGeom prst="rect">
            <a:avLst/>
          </a:prstGeom>
        </p:spPr>
        <p:txBody>
          <a:bodyPr>
            <a:normAutofit/>
          </a:bodyPr>
          <a:lstStyle/>
          <a:p>
            <a:r>
              <a:rPr/>
              <a:t>Agree (A), Disagree (D) or Unsure (US)</a:t>
            </a:r>
          </a:p>
        </p:txBody>
      </p:sp>
      <p:sp>
        <p:nvSpPr>
          <p:cNvPr id="288" name="Keeping a daily log is a best practice when developing a spending plan.…"/>
          <p:cNvSpPr txBox="1">
            <a:spLocks noGrp="1"/>
          </p:cNvSpPr>
          <p:nvPr>
            <p:ph type="body" idx="4294967295"/>
          </p:nvPr>
        </p:nvSpPr>
        <p:spPr>
          <a:xfrm>
            <a:off x="481012" y="1955615"/>
            <a:ext cx="11158538" cy="3315634"/>
          </a:xfrm>
          <a:prstGeom prst="rect">
            <a:avLst/>
          </a:prstGeom>
        </p:spPr>
        <p:txBody>
          <a:bodyPr>
            <a:normAutofit/>
          </a:bodyPr>
          <a:lstStyle/>
          <a:p>
            <a:pPr marL="468312" indent="-468312">
              <a:buFontTx/>
              <a:buAutoNum type="arabicPeriod"/>
              <a:defRPr sz="3100"/>
            </a:pPr>
            <a:r>
              <a:rPr sz="3400" dirty="0" smtClean="0"/>
              <a:t>A </a:t>
            </a:r>
            <a:r>
              <a:rPr sz="3400" dirty="0"/>
              <a:t>representative payee should be given full Power of Attorney of all your bank accounts.</a:t>
            </a:r>
          </a:p>
          <a:p>
            <a:pPr marL="468312" indent="-468312">
              <a:buFontTx/>
              <a:buAutoNum type="arabicPeriod"/>
              <a:defRPr sz="3100"/>
            </a:pPr>
            <a:r>
              <a:rPr sz="3400" dirty="0">
                <a:solidFill>
                  <a:srgbClr val="0432FF"/>
                </a:solidFill>
              </a:rPr>
              <a:t>It is very important that you plan how much you are going to spend each week.</a:t>
            </a:r>
          </a:p>
          <a:p>
            <a:pPr marL="468312" indent="-468312">
              <a:buFontTx/>
              <a:buAutoNum type="arabicPeriod"/>
              <a:defRPr sz="3100"/>
            </a:pPr>
            <a:r>
              <a:rPr sz="3400" dirty="0" smtClean="0">
                <a:solidFill>
                  <a:schemeClr val="tx1"/>
                </a:solidFill>
              </a:rPr>
              <a:t>Everyone </a:t>
            </a:r>
            <a:r>
              <a:rPr sz="3400" dirty="0">
                <a:solidFill>
                  <a:schemeClr val="tx1"/>
                </a:solidFill>
              </a:rPr>
              <a:t>should obtain a copy of their credit report every year</a:t>
            </a:r>
            <a:r>
              <a:rPr sz="3400" dirty="0" smtClean="0">
                <a:solidFill>
                  <a:schemeClr val="tx1"/>
                </a:solidFill>
              </a:rPr>
              <a:t>.</a:t>
            </a:r>
            <a:endParaRPr sz="3400" dirty="0">
              <a:solidFill>
                <a:schemeClr val="tx1"/>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41</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Effect transition="in" filter="blinds(vertical)">
                                      <p:cBhvr>
                                        <p:cTn id="7" dur="500"/>
                                        <p:tgtEl>
                                          <p:spTgt spid="2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88">
                                            <p:txEl>
                                              <p:pRg st="1" end="1"/>
                                            </p:txEl>
                                          </p:spTgt>
                                        </p:tgtEl>
                                        <p:attrNameLst>
                                          <p:attrName>style.visibility</p:attrName>
                                        </p:attrNameLst>
                                      </p:cBhvr>
                                      <p:to>
                                        <p:strVal val="visible"/>
                                      </p:to>
                                    </p:set>
                                    <p:animEffect transition="in" filter="blinds(vertical)">
                                      <p:cBhvr>
                                        <p:cTn id="12" dur="500"/>
                                        <p:tgtEl>
                                          <p:spTgt spid="2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288">
                                            <p:txEl>
                                              <p:pRg st="2" end="2"/>
                                            </p:txEl>
                                          </p:spTgt>
                                        </p:tgtEl>
                                        <p:attrNameLst>
                                          <p:attrName>style.visibility</p:attrName>
                                        </p:attrNameLst>
                                      </p:cBhvr>
                                      <p:to>
                                        <p:strVal val="visible"/>
                                      </p:to>
                                    </p:set>
                                    <p:animEffect transition="in" filter="blinds(vertical)">
                                      <p:cBhvr>
                                        <p:cTn id="17" dur="500"/>
                                        <p:tgtEl>
                                          <p:spTgt spid="2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png" descr="image.png"/>
          <p:cNvPicPr>
            <a:picLocks noChangeAspect="1"/>
          </p:cNvPicPr>
          <p:nvPr/>
        </p:nvPicPr>
        <p:blipFill>
          <a:blip r:embed="rId3">
            <a:extLst/>
          </a:blip>
          <a:stretch>
            <a:fillRect/>
          </a:stretch>
        </p:blipFill>
        <p:spPr>
          <a:xfrm>
            <a:off x="4144962" y="822325"/>
            <a:ext cx="8047038" cy="6035675"/>
          </a:xfrm>
          <a:prstGeom prst="rect">
            <a:avLst/>
          </a:prstGeom>
          <a:ln w="12700">
            <a:miter lim="400000"/>
          </a:ln>
        </p:spPr>
      </p:pic>
      <p:sp>
        <p:nvSpPr>
          <p:cNvPr id="291" name="Steps to Gaining Control of Your Finances:"/>
          <p:cNvSpPr txBox="1">
            <a:spLocks noGrp="1"/>
          </p:cNvSpPr>
          <p:nvPr>
            <p:ph type="title" idx="4294967295"/>
          </p:nvPr>
        </p:nvSpPr>
        <p:spPr>
          <a:xfrm>
            <a:off x="495300" y="620712"/>
            <a:ext cx="11144250" cy="742951"/>
          </a:xfrm>
          <a:prstGeom prst="rect">
            <a:avLst/>
          </a:prstGeom>
        </p:spPr>
        <p:txBody>
          <a:bodyPr>
            <a:normAutofit/>
          </a:bodyPr>
          <a:lstStyle/>
          <a:p>
            <a:r>
              <a:rPr/>
              <a:t>Steps to Gaining Control of Your Finances:</a:t>
            </a:r>
          </a:p>
        </p:txBody>
      </p:sp>
      <p:sp>
        <p:nvSpPr>
          <p:cNvPr id="292" name="Build a strategy and stick to it.…"/>
          <p:cNvSpPr txBox="1">
            <a:spLocks noGrp="1"/>
          </p:cNvSpPr>
          <p:nvPr>
            <p:ph type="body" idx="4294967295"/>
          </p:nvPr>
        </p:nvSpPr>
        <p:spPr>
          <a:xfrm>
            <a:off x="481012" y="1597025"/>
            <a:ext cx="11158538" cy="4579938"/>
          </a:xfrm>
          <a:prstGeom prst="rect">
            <a:avLst/>
          </a:prstGeom>
        </p:spPr>
        <p:txBody>
          <a:bodyPr>
            <a:normAutofit/>
          </a:bodyPr>
          <a:lstStyle/>
          <a:p>
            <a:r>
              <a:rPr/>
              <a:t>Build a strategy and stick to it.</a:t>
            </a:r>
          </a:p>
          <a:p>
            <a:r>
              <a:rPr/>
              <a:t>Understand your finances.</a:t>
            </a:r>
          </a:p>
          <a:p>
            <a:r>
              <a:rPr/>
              <a:t>Seek professional counsel.</a:t>
            </a:r>
          </a:p>
        </p:txBody>
      </p:sp>
      <p:sp>
        <p:nvSpPr>
          <p:cNvPr id="2" name="Slide Number Placeholder 1"/>
          <p:cNvSpPr>
            <a:spLocks noGrp="1"/>
          </p:cNvSpPr>
          <p:nvPr>
            <p:ph type="sldNum" sz="quarter" idx="2"/>
          </p:nvPr>
        </p:nvSpPr>
        <p:spPr/>
        <p:txBody>
          <a:bodyPr/>
          <a:lstStyle/>
          <a:p>
            <a:fld id="{86CB4B4D-7CA3-9044-876B-883B54F8677D}" type="slidenum">
              <a:rPr lang="en-US" smtClean="0"/>
              <a:t>42</a:t>
            </a:fld>
            <a:endParaRPr lang="en-US"/>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tep 1: Know Your Income"/>
          <p:cNvSpPr txBox="1">
            <a:spLocks noGrp="1"/>
          </p:cNvSpPr>
          <p:nvPr>
            <p:ph type="title" idx="4294967295"/>
          </p:nvPr>
        </p:nvSpPr>
        <p:spPr>
          <a:xfrm>
            <a:off x="495300" y="620712"/>
            <a:ext cx="11144250" cy="742951"/>
          </a:xfrm>
          <a:prstGeom prst="rect">
            <a:avLst/>
          </a:prstGeom>
        </p:spPr>
        <p:txBody>
          <a:bodyPr>
            <a:normAutofit/>
          </a:bodyPr>
          <a:lstStyle/>
          <a:p>
            <a:r>
              <a:rPr/>
              <a:t>Step 1: Know Your Income</a:t>
            </a:r>
          </a:p>
        </p:txBody>
      </p:sp>
      <p:sp>
        <p:nvSpPr>
          <p:cNvPr id="295" name="Are you able to work and generate additional income?…"/>
          <p:cNvSpPr txBox="1">
            <a:spLocks noGrp="1"/>
          </p:cNvSpPr>
          <p:nvPr>
            <p:ph type="body" idx="4294967295"/>
          </p:nvPr>
        </p:nvSpPr>
        <p:spPr>
          <a:xfrm>
            <a:off x="481012" y="1597025"/>
            <a:ext cx="11158538" cy="4579938"/>
          </a:xfrm>
          <a:prstGeom prst="rect">
            <a:avLst/>
          </a:prstGeom>
        </p:spPr>
        <p:txBody>
          <a:bodyPr>
            <a:normAutofit/>
          </a:bodyPr>
          <a:lstStyle/>
          <a:p>
            <a:pPr marL="344487" indent="-344487"/>
            <a:r>
              <a:rPr>
                <a:solidFill>
                  <a:schemeClr val="tx1"/>
                </a:solidFill>
              </a:rPr>
              <a:t>Are you able to work and generate additional income?</a:t>
            </a:r>
          </a:p>
          <a:p>
            <a:pPr marL="344487" indent="-344487"/>
            <a:r>
              <a:rPr lang="en-US" smtClean="0">
                <a:solidFill>
                  <a:schemeClr val="tx1"/>
                </a:solidFill>
              </a:rPr>
              <a:t>M</a:t>
            </a:r>
            <a:r>
              <a:rPr>
                <a:solidFill>
                  <a:schemeClr val="tx1"/>
                </a:solidFill>
              </a:rPr>
              <a:t>ake sure you know exactly how much money you expect to get and when you expect to get it. If you receive regular checks from the government or an employer, you should know what to expect. </a:t>
            </a:r>
          </a:p>
          <a:p>
            <a:pPr marL="344487" indent="-344487"/>
            <a:r>
              <a:rPr>
                <a:solidFill>
                  <a:schemeClr val="tx1"/>
                </a:solidFill>
              </a:rPr>
              <a:t>If your hours and pay </a:t>
            </a:r>
            <a:r>
              <a:rPr lang="en-US" smtClean="0">
                <a:solidFill>
                  <a:schemeClr val="tx1"/>
                </a:solidFill>
              </a:rPr>
              <a:t>vary </a:t>
            </a:r>
            <a:r>
              <a:rPr>
                <a:solidFill>
                  <a:schemeClr val="tx1"/>
                </a:solidFill>
              </a:rPr>
              <a:t>from week-to-week or you are self-employed, you should project an </a:t>
            </a:r>
            <a:r>
              <a:rPr b="1">
                <a:solidFill>
                  <a:schemeClr val="tx1"/>
                </a:solidFill>
              </a:rPr>
              <a:t>average</a:t>
            </a:r>
            <a:r>
              <a:rPr>
                <a:solidFill>
                  <a:schemeClr val="tx1"/>
                </a:solidFill>
              </a:rPr>
              <a:t> set of wages.</a:t>
            </a:r>
          </a:p>
        </p:txBody>
      </p:sp>
      <p:sp>
        <p:nvSpPr>
          <p:cNvPr id="2" name="Slide Number Placeholder 1"/>
          <p:cNvSpPr>
            <a:spLocks noGrp="1"/>
          </p:cNvSpPr>
          <p:nvPr>
            <p:ph type="sldNum" sz="quarter" idx="2"/>
          </p:nvPr>
        </p:nvSpPr>
        <p:spPr/>
        <p:txBody>
          <a:bodyPr/>
          <a:lstStyle/>
          <a:p>
            <a:fld id="{86CB4B4D-7CA3-9044-876B-883B54F8677D}" type="slidenum">
              <a:rPr lang="en-US" smtClean="0"/>
              <a:t>43</a:t>
            </a:fld>
            <a:endParaRPr lang="en-US"/>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tep 2: Know Your Regular Expenses"/>
          <p:cNvSpPr txBox="1">
            <a:spLocks noGrp="1"/>
          </p:cNvSpPr>
          <p:nvPr>
            <p:ph type="title" idx="4294967295"/>
          </p:nvPr>
        </p:nvSpPr>
        <p:spPr>
          <a:xfrm>
            <a:off x="495300" y="620712"/>
            <a:ext cx="11144250" cy="742951"/>
          </a:xfrm>
          <a:prstGeom prst="rect">
            <a:avLst/>
          </a:prstGeom>
        </p:spPr>
        <p:txBody>
          <a:bodyPr>
            <a:normAutofit/>
          </a:bodyPr>
          <a:lstStyle/>
          <a:p>
            <a:r>
              <a:rPr/>
              <a:t>Step 2: Know Your Regular Expenses</a:t>
            </a:r>
          </a:p>
        </p:txBody>
      </p:sp>
      <p:sp>
        <p:nvSpPr>
          <p:cNvPr id="298" name="These expenses might include:…"/>
          <p:cNvSpPr txBox="1">
            <a:spLocks noGrp="1"/>
          </p:cNvSpPr>
          <p:nvPr>
            <p:ph type="body" idx="4294967295"/>
          </p:nvPr>
        </p:nvSpPr>
        <p:spPr>
          <a:xfrm>
            <a:off x="481012" y="1597025"/>
            <a:ext cx="11158538" cy="4579938"/>
          </a:xfrm>
          <a:prstGeom prst="rect">
            <a:avLst/>
          </a:prstGeom>
        </p:spPr>
        <p:txBody>
          <a:bodyPr>
            <a:noAutofit/>
          </a:bodyPr>
          <a:lstStyle/>
          <a:p>
            <a:pPr marL="0" indent="0">
              <a:lnSpc>
                <a:spcPct val="100000"/>
              </a:lnSpc>
              <a:buSzTx/>
              <a:buNone/>
              <a:defRPr sz="2800"/>
            </a:pPr>
            <a:r>
              <a:rPr sz="2800" dirty="0"/>
              <a:t>These expenses might include:</a:t>
            </a:r>
          </a:p>
          <a:p>
            <a:pPr marL="690563" indent="-449263">
              <a:lnSpc>
                <a:spcPct val="100000"/>
              </a:lnSpc>
              <a:spcBef>
                <a:spcPts val="0"/>
              </a:spcBef>
              <a:buSzPct val="75000"/>
              <a:buFontTx/>
              <a:buChar char="✓"/>
              <a:defRPr sz="2500"/>
            </a:pPr>
            <a:r>
              <a:rPr sz="2800" dirty="0"/>
              <a:t>Rent or mortgage</a:t>
            </a:r>
          </a:p>
          <a:p>
            <a:pPr marL="690563" indent="-449263">
              <a:lnSpc>
                <a:spcPct val="100000"/>
              </a:lnSpc>
              <a:spcBef>
                <a:spcPts val="0"/>
              </a:spcBef>
              <a:buSzPct val="75000"/>
              <a:buFontTx/>
              <a:buChar char="✓"/>
              <a:defRPr sz="2500"/>
            </a:pPr>
            <a:r>
              <a:rPr sz="2800" dirty="0"/>
              <a:t>Utilities </a:t>
            </a:r>
            <a:r>
              <a:rPr sz="2400" dirty="0"/>
              <a:t>(telephone, cable, Internet, power, water, trash)</a:t>
            </a:r>
          </a:p>
          <a:p>
            <a:pPr marL="690563" indent="-449263">
              <a:lnSpc>
                <a:spcPct val="100000"/>
              </a:lnSpc>
              <a:spcBef>
                <a:spcPts val="0"/>
              </a:spcBef>
              <a:buSzPct val="75000"/>
              <a:buFontTx/>
              <a:buChar char="✓"/>
              <a:defRPr sz="2500"/>
            </a:pPr>
            <a:r>
              <a:rPr sz="2800" dirty="0"/>
              <a:t>Groceries</a:t>
            </a:r>
          </a:p>
          <a:p>
            <a:pPr marL="690563" indent="-449263">
              <a:lnSpc>
                <a:spcPct val="100000"/>
              </a:lnSpc>
              <a:spcBef>
                <a:spcPts val="0"/>
              </a:spcBef>
              <a:buSzPct val="75000"/>
              <a:buFontTx/>
              <a:buChar char="✓"/>
              <a:defRPr sz="2500"/>
            </a:pPr>
            <a:r>
              <a:rPr sz="2800" dirty="0"/>
              <a:t>Insurance</a:t>
            </a:r>
          </a:p>
          <a:p>
            <a:pPr marL="690563" indent="-449263">
              <a:lnSpc>
                <a:spcPct val="100000"/>
              </a:lnSpc>
              <a:spcBef>
                <a:spcPts val="0"/>
              </a:spcBef>
              <a:buSzPct val="75000"/>
              <a:buFontTx/>
              <a:buChar char="✓"/>
              <a:defRPr sz="2500"/>
            </a:pPr>
            <a:r>
              <a:rPr sz="2800" dirty="0"/>
              <a:t>Medications</a:t>
            </a:r>
          </a:p>
          <a:p>
            <a:pPr marL="690563" indent="-449263">
              <a:lnSpc>
                <a:spcPct val="100000"/>
              </a:lnSpc>
              <a:spcBef>
                <a:spcPts val="0"/>
              </a:spcBef>
              <a:buSzPct val="75000"/>
              <a:buFontTx/>
              <a:buChar char="✓"/>
              <a:defRPr sz="2500"/>
            </a:pPr>
            <a:r>
              <a:rPr sz="2800" dirty="0"/>
              <a:t>Transportation costs</a:t>
            </a:r>
          </a:p>
          <a:p>
            <a:pPr marL="690563" indent="-449263">
              <a:lnSpc>
                <a:spcPct val="100000"/>
              </a:lnSpc>
              <a:spcBef>
                <a:spcPts val="0"/>
              </a:spcBef>
              <a:buSzPct val="75000"/>
              <a:buFontTx/>
              <a:buChar char="✓"/>
              <a:defRPr sz="2500"/>
            </a:pPr>
            <a:r>
              <a:rPr sz="2800" dirty="0"/>
              <a:t>Medical costs not covered by insurance</a:t>
            </a:r>
          </a:p>
          <a:p>
            <a:pPr marL="690563" indent="-449263">
              <a:lnSpc>
                <a:spcPct val="100000"/>
              </a:lnSpc>
              <a:spcBef>
                <a:spcPts val="0"/>
              </a:spcBef>
              <a:buSzPct val="75000"/>
              <a:buFontTx/>
              <a:buChar char="✓"/>
              <a:defRPr sz="2500"/>
            </a:pPr>
            <a:r>
              <a:rPr sz="2800" dirty="0"/>
              <a:t>Entertainment and leisure costs</a:t>
            </a:r>
          </a:p>
          <a:p>
            <a:pPr marL="690563" indent="-449263">
              <a:lnSpc>
                <a:spcPct val="100000"/>
              </a:lnSpc>
              <a:spcBef>
                <a:spcPts val="0"/>
              </a:spcBef>
              <a:buSzPct val="75000"/>
              <a:buFontTx/>
              <a:buChar char="✓"/>
              <a:defRPr sz="2500"/>
            </a:pPr>
            <a:r>
              <a:rPr sz="2800" dirty="0"/>
              <a:t>Personal costs; special medical devices </a:t>
            </a:r>
          </a:p>
          <a:p>
            <a:pPr marL="690563" indent="-449263">
              <a:lnSpc>
                <a:spcPct val="100000"/>
              </a:lnSpc>
              <a:spcBef>
                <a:spcPts val="0"/>
              </a:spcBef>
              <a:buSzPct val="75000"/>
              <a:buFontTx/>
              <a:buChar char="✓"/>
              <a:defRPr sz="2500"/>
            </a:pPr>
            <a:r>
              <a:rPr sz="2800" dirty="0"/>
              <a:t>Any debt repayments</a:t>
            </a:r>
          </a:p>
        </p:txBody>
      </p:sp>
      <p:pic>
        <p:nvPicPr>
          <p:cNvPr id="299" name="image.png" descr="image.png"/>
          <p:cNvPicPr>
            <a:picLocks noChangeAspect="1"/>
          </p:cNvPicPr>
          <p:nvPr/>
        </p:nvPicPr>
        <p:blipFill>
          <a:blip r:embed="rId3">
            <a:extLst/>
          </a:blip>
          <a:stretch>
            <a:fillRect/>
          </a:stretch>
        </p:blipFill>
        <p:spPr>
          <a:xfrm>
            <a:off x="7450666" y="1549474"/>
            <a:ext cx="4109156" cy="317774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44</a:t>
            </a:fld>
            <a:endParaRPr lang="en-US"/>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tep 3: Create a Spending Plan and Saving Plan"/>
          <p:cNvSpPr txBox="1">
            <a:spLocks noGrp="1"/>
          </p:cNvSpPr>
          <p:nvPr>
            <p:ph type="title" idx="4294967295"/>
          </p:nvPr>
        </p:nvSpPr>
        <p:spPr>
          <a:xfrm>
            <a:off x="495300" y="620712"/>
            <a:ext cx="11144250" cy="742951"/>
          </a:xfrm>
          <a:prstGeom prst="rect">
            <a:avLst/>
          </a:prstGeom>
        </p:spPr>
        <p:txBody>
          <a:bodyPr>
            <a:normAutofit/>
          </a:bodyPr>
          <a:lstStyle/>
          <a:p>
            <a:r>
              <a:rPr/>
              <a:t>Step 3: Create a Spending Plan and Saving Plan</a:t>
            </a:r>
          </a:p>
        </p:txBody>
      </p:sp>
      <p:sp>
        <p:nvSpPr>
          <p:cNvPr id="302" name="A spending plan serves as a good guideline. Get an accurate picture of your income and expenses:…"/>
          <p:cNvSpPr txBox="1">
            <a:spLocks noGrp="1"/>
          </p:cNvSpPr>
          <p:nvPr>
            <p:ph type="body" idx="4294967295"/>
          </p:nvPr>
        </p:nvSpPr>
        <p:spPr>
          <a:xfrm>
            <a:off x="481012" y="1597025"/>
            <a:ext cx="11158538" cy="4575175"/>
          </a:xfrm>
          <a:prstGeom prst="rect">
            <a:avLst/>
          </a:prstGeom>
        </p:spPr>
        <p:txBody>
          <a:bodyPr>
            <a:noAutofit/>
          </a:bodyPr>
          <a:lstStyle/>
          <a:p>
            <a:pPr marL="0" indent="0">
              <a:lnSpc>
                <a:spcPct val="100000"/>
              </a:lnSpc>
              <a:buSzTx/>
              <a:buNone/>
              <a:defRPr sz="3000"/>
            </a:pPr>
            <a:r>
              <a:rPr sz="2800"/>
              <a:t>A spending plan serves as a good guideline. Get an accurate picture of your income and expenses:</a:t>
            </a:r>
          </a:p>
          <a:p>
            <a:pPr marL="971550" lvl="1" indent="-514350">
              <a:lnSpc>
                <a:spcPct val="100000"/>
              </a:lnSpc>
              <a:spcBef>
                <a:spcPts val="500"/>
              </a:spcBef>
              <a:buFontTx/>
              <a:buAutoNum type="arabicPeriod"/>
              <a:defRPr sz="2600"/>
            </a:pPr>
            <a:r>
              <a:rPr sz="2800"/>
              <a:t>Keep a </a:t>
            </a:r>
            <a:r>
              <a:rPr sz="2800" b="1"/>
              <a:t>daily log</a:t>
            </a:r>
            <a:r>
              <a:rPr sz="2800"/>
              <a:t> by writing down </a:t>
            </a:r>
            <a:r>
              <a:rPr sz="2800" b="1"/>
              <a:t>every item</a:t>
            </a:r>
            <a:r>
              <a:rPr sz="2800"/>
              <a:t> you purchase and any bills that are paid by cash, </a:t>
            </a:r>
            <a:r>
              <a:rPr sz="2800" smtClean="0"/>
              <a:t>check </a:t>
            </a:r>
            <a:r>
              <a:rPr sz="2800"/>
              <a:t>or electronic transfer.</a:t>
            </a:r>
          </a:p>
          <a:p>
            <a:pPr marL="971550" lvl="1" indent="-514350">
              <a:lnSpc>
                <a:spcPct val="100000"/>
              </a:lnSpc>
              <a:spcBef>
                <a:spcPts val="500"/>
              </a:spcBef>
              <a:buFontTx/>
              <a:buAutoNum type="arabicPeriod"/>
              <a:defRPr sz="2600"/>
            </a:pPr>
            <a:r>
              <a:rPr sz="2800"/>
              <a:t>Design a spending plan that works for you. For some categories, such as rent or mortgage payment, you know exactly what the amount is. For others, you can estimate an </a:t>
            </a:r>
            <a:r>
              <a:rPr sz="2800" smtClean="0"/>
              <a:t>amount </a:t>
            </a:r>
            <a:r>
              <a:rPr sz="2800"/>
              <a:t>either based on analysis of your daily log or past experience. </a:t>
            </a:r>
          </a:p>
          <a:p>
            <a:pPr marL="971550" lvl="1" indent="-514350">
              <a:lnSpc>
                <a:spcPct val="100000"/>
              </a:lnSpc>
              <a:spcBef>
                <a:spcPts val="500"/>
              </a:spcBef>
              <a:buFontTx/>
              <a:buAutoNum type="arabicPeriod"/>
              <a:defRPr sz="2600"/>
            </a:pPr>
            <a:r>
              <a:rPr sz="2800"/>
              <a:t>After you know your expenses, you’ll be able to start designing your savings plan.</a:t>
            </a:r>
          </a:p>
        </p:txBody>
      </p:sp>
      <p:sp>
        <p:nvSpPr>
          <p:cNvPr id="2" name="Slide Number Placeholder 1"/>
          <p:cNvSpPr>
            <a:spLocks noGrp="1"/>
          </p:cNvSpPr>
          <p:nvPr>
            <p:ph type="sldNum" sz="quarter" idx="2"/>
          </p:nvPr>
        </p:nvSpPr>
        <p:spPr/>
        <p:txBody>
          <a:bodyPr/>
          <a:lstStyle/>
          <a:p>
            <a:fld id="{86CB4B4D-7CA3-9044-876B-883B54F8677D}" type="slidenum">
              <a:rPr lang="en-US" smtClean="0"/>
              <a:t>45</a:t>
            </a:fld>
            <a:endParaRPr lang="en-US"/>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image.png" descr="image.png"/>
          <p:cNvPicPr>
            <a:picLocks noChangeAspect="1"/>
          </p:cNvPicPr>
          <p:nvPr/>
        </p:nvPicPr>
        <p:blipFill>
          <a:blip r:embed="rId3">
            <a:extLst/>
          </a:blip>
          <a:stretch>
            <a:fillRect/>
          </a:stretch>
        </p:blipFill>
        <p:spPr>
          <a:xfrm>
            <a:off x="7170737" y="3148012"/>
            <a:ext cx="3822701" cy="2924176"/>
          </a:xfrm>
          <a:prstGeom prst="rect">
            <a:avLst/>
          </a:prstGeom>
          <a:ln w="12700">
            <a:miter lim="400000"/>
          </a:ln>
        </p:spPr>
      </p:pic>
      <p:sp>
        <p:nvSpPr>
          <p:cNvPr id="305" name="How to Save: Creating a Savings Plan"/>
          <p:cNvSpPr txBox="1">
            <a:spLocks noGrp="1"/>
          </p:cNvSpPr>
          <p:nvPr>
            <p:ph type="title" idx="4294967295"/>
          </p:nvPr>
        </p:nvSpPr>
        <p:spPr>
          <a:xfrm>
            <a:off x="495300" y="620712"/>
            <a:ext cx="11144250" cy="742951"/>
          </a:xfrm>
          <a:prstGeom prst="rect">
            <a:avLst/>
          </a:prstGeom>
        </p:spPr>
        <p:txBody>
          <a:bodyPr>
            <a:normAutofit/>
          </a:bodyPr>
          <a:lstStyle/>
          <a:p>
            <a:r>
              <a:rPr/>
              <a:t>How to Save: Creating a Savings Plan</a:t>
            </a:r>
          </a:p>
        </p:txBody>
      </p:sp>
      <p:sp>
        <p:nvSpPr>
          <p:cNvPr id="306" name="Once you have regained control of your day-to-day expenses, you might want to consider a savings plan. If you are a recipient of Social Security benefits or Medicaid, you should always make sure to ask how much you can save without violating the conditions of your arrangement.…"/>
          <p:cNvSpPr txBox="1">
            <a:spLocks noGrp="1"/>
          </p:cNvSpPr>
          <p:nvPr>
            <p:ph type="body" idx="4294967295"/>
          </p:nvPr>
        </p:nvSpPr>
        <p:spPr>
          <a:xfrm>
            <a:off x="557212" y="1597025"/>
            <a:ext cx="11253788" cy="4479925"/>
          </a:xfrm>
          <a:prstGeom prst="rect">
            <a:avLst/>
          </a:prstGeom>
        </p:spPr>
        <p:txBody>
          <a:bodyPr>
            <a:normAutofit/>
          </a:bodyPr>
          <a:lstStyle/>
          <a:p>
            <a:pPr marL="0" indent="0">
              <a:buSzTx/>
              <a:buNone/>
              <a:defRPr sz="3100"/>
            </a:pPr>
            <a:r>
              <a:rPr sz="2800" dirty="0">
                <a:solidFill>
                  <a:schemeClr val="tx1"/>
                </a:solidFill>
              </a:rPr>
              <a:t>Once you have regained control of your day-to-day expenses, you might want to consider a savings plan. If you are a recipient of Social Security benefits or Medicaid, you should always make sure to ask how much you can save without violating the conditions of your arrangement. </a:t>
            </a:r>
          </a:p>
          <a:p>
            <a:pPr marL="633413" indent="-392113">
              <a:spcBef>
                <a:spcPts val="400"/>
              </a:spcBef>
              <a:buSzPct val="75000"/>
              <a:buFontTx/>
              <a:buChar char="✓"/>
              <a:defRPr sz="2700"/>
            </a:pPr>
            <a:r>
              <a:rPr sz="2800" dirty="0">
                <a:solidFill>
                  <a:schemeClr val="tx1"/>
                </a:solidFill>
              </a:rPr>
              <a:t>Save a little at a time </a:t>
            </a:r>
          </a:p>
          <a:p>
            <a:pPr marL="633413" indent="-392113">
              <a:spcBef>
                <a:spcPts val="400"/>
              </a:spcBef>
              <a:buSzPct val="75000"/>
              <a:buFontTx/>
              <a:buChar char="✓"/>
              <a:defRPr sz="2700"/>
            </a:pPr>
            <a:r>
              <a:rPr sz="2800" dirty="0">
                <a:solidFill>
                  <a:schemeClr val="tx1"/>
                </a:solidFill>
              </a:rPr>
              <a:t>Open a different bank account</a:t>
            </a:r>
          </a:p>
          <a:p>
            <a:pPr marL="633413" indent="-392113">
              <a:spcBef>
                <a:spcPts val="400"/>
              </a:spcBef>
              <a:buSzPct val="75000"/>
              <a:buFontTx/>
              <a:buChar char="✓"/>
              <a:defRPr sz="2700"/>
            </a:pPr>
            <a:r>
              <a:rPr sz="2800" dirty="0">
                <a:solidFill>
                  <a:schemeClr val="tx1"/>
                </a:solidFill>
              </a:rPr>
              <a:t>Decorate a piggy bank </a:t>
            </a:r>
          </a:p>
          <a:p>
            <a:pPr marL="633413" indent="-392113">
              <a:spcBef>
                <a:spcPts val="400"/>
              </a:spcBef>
              <a:buSzPct val="75000"/>
              <a:buFontTx/>
              <a:buChar char="✓"/>
              <a:defRPr sz="2700"/>
            </a:pPr>
            <a:r>
              <a:rPr sz="2800" dirty="0">
                <a:solidFill>
                  <a:schemeClr val="tx1"/>
                </a:solidFill>
              </a:rPr>
              <a:t>Bargain with yourself </a:t>
            </a:r>
          </a:p>
          <a:p>
            <a:pPr marL="633413" indent="-392113">
              <a:spcBef>
                <a:spcPts val="400"/>
              </a:spcBef>
              <a:buSzPct val="75000"/>
              <a:buFontTx/>
              <a:buChar char="✓"/>
              <a:defRPr sz="2700"/>
            </a:pPr>
            <a:r>
              <a:rPr sz="2800" dirty="0">
                <a:solidFill>
                  <a:schemeClr val="tx1"/>
                </a:solidFill>
              </a:rPr>
              <a:t>Hold on to unexpected windfalls</a:t>
            </a:r>
          </a:p>
          <a:p>
            <a:pPr marL="633413" indent="-392113">
              <a:spcBef>
                <a:spcPts val="400"/>
              </a:spcBef>
              <a:buSzPct val="75000"/>
              <a:buFontTx/>
              <a:buChar char="✓"/>
              <a:defRPr sz="2700"/>
            </a:pPr>
            <a:r>
              <a:rPr sz="2800" dirty="0">
                <a:solidFill>
                  <a:schemeClr val="tx1"/>
                </a:solidFill>
              </a:rPr>
              <a:t>Save through your employer</a:t>
            </a:r>
          </a:p>
        </p:txBody>
      </p:sp>
      <p:sp>
        <p:nvSpPr>
          <p:cNvPr id="2" name="Slide Number Placeholder 1"/>
          <p:cNvSpPr>
            <a:spLocks noGrp="1"/>
          </p:cNvSpPr>
          <p:nvPr>
            <p:ph type="sldNum" sz="quarter" idx="2"/>
          </p:nvPr>
        </p:nvSpPr>
        <p:spPr/>
        <p:txBody>
          <a:bodyPr/>
          <a:lstStyle/>
          <a:p>
            <a:fld id="{86CB4B4D-7CA3-9044-876B-883B54F8677D}" type="slidenum">
              <a:rPr lang="en-US" smtClean="0"/>
              <a:t>46</a:t>
            </a:fld>
            <a:endParaRPr lang="en-US"/>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ABLE Account"/>
          <p:cNvSpPr txBox="1">
            <a:spLocks noGrp="1"/>
          </p:cNvSpPr>
          <p:nvPr>
            <p:ph type="title" idx="4294967295"/>
          </p:nvPr>
        </p:nvSpPr>
        <p:spPr>
          <a:xfrm>
            <a:off x="495300" y="620712"/>
            <a:ext cx="11144250" cy="742951"/>
          </a:xfrm>
          <a:prstGeom prst="rect">
            <a:avLst/>
          </a:prstGeom>
        </p:spPr>
        <p:txBody>
          <a:bodyPr>
            <a:normAutofit/>
          </a:bodyPr>
          <a:lstStyle/>
          <a:p>
            <a:r>
              <a:rPr/>
              <a:t>ABLE Account </a:t>
            </a:r>
          </a:p>
        </p:txBody>
      </p:sp>
      <p:sp>
        <p:nvSpPr>
          <p:cNvPr id="309" name="ABLE Accounts were created by the Achieving a Better Life Experience Act of 2014 so that Americans with disabilities and their families can build savings. Contributions of post-taxed dollars can be made by anyone including the beneficiary, family, and friends.…"/>
          <p:cNvSpPr txBox="1">
            <a:spLocks noGrp="1"/>
          </p:cNvSpPr>
          <p:nvPr>
            <p:ph type="body" idx="4294967295"/>
          </p:nvPr>
        </p:nvSpPr>
        <p:spPr>
          <a:xfrm>
            <a:off x="481011" y="1429789"/>
            <a:ext cx="11323061" cy="4239491"/>
          </a:xfrm>
          <a:prstGeom prst="rect">
            <a:avLst/>
          </a:prstGeom>
        </p:spPr>
        <p:txBody>
          <a:bodyPr>
            <a:normAutofit fontScale="92500" lnSpcReduction="20000"/>
          </a:bodyPr>
          <a:lstStyle/>
          <a:p>
            <a:pPr marL="346075" indent="-346075">
              <a:lnSpc>
                <a:spcPct val="100000"/>
              </a:lnSpc>
              <a:defRPr sz="3300"/>
            </a:pPr>
            <a:r>
              <a:rPr sz="3400" dirty="0"/>
              <a:t>ABLE Accounts were created </a:t>
            </a:r>
            <a:r>
              <a:rPr lang="en-US" sz="3400" dirty="0" smtClean="0"/>
              <a:t>out of </a:t>
            </a:r>
            <a:r>
              <a:rPr sz="3400" dirty="0" smtClean="0"/>
              <a:t>the </a:t>
            </a:r>
            <a:r>
              <a:rPr sz="3400" dirty="0"/>
              <a:t>Achieving a Better Life Experience Act of 2014 so that Americans with disabilities and their families can build savings. Contributions of post-taxed dollars can be made by anyone including the beneficiary, family, and friends. </a:t>
            </a:r>
          </a:p>
          <a:p>
            <a:pPr marL="346075" indent="-346075">
              <a:lnSpc>
                <a:spcPct val="100000"/>
              </a:lnSpc>
              <a:defRPr sz="3300"/>
            </a:pPr>
            <a:r>
              <a:rPr sz="3400" dirty="0"/>
              <a:t>While the contributions are not tax deductible, withdrawals and investment income earned from ABLE accounts will not be </a:t>
            </a:r>
            <a:r>
              <a:rPr sz="3400" dirty="0" smtClean="0"/>
              <a:t>taxed.</a:t>
            </a:r>
            <a:endParaRPr lang="en-US" sz="3400" dirty="0" smtClean="0"/>
          </a:p>
          <a:p>
            <a:pPr marL="346075" indent="-346075">
              <a:lnSpc>
                <a:spcPct val="100000"/>
              </a:lnSpc>
              <a:defRPr sz="3300"/>
            </a:pPr>
            <a:r>
              <a:rPr lang="en-US" sz="3300" b="1" dirty="0"/>
              <a:t>The ABLE National Resource Center</a:t>
            </a:r>
            <a:r>
              <a:rPr lang="en-US" sz="3300" dirty="0"/>
              <a:t> (ANRC) is a collaborative whose supporters share the goal of accelerating the design and availability of ABLE accounts for the benefit of individuals with disabilities and their families. </a:t>
            </a:r>
            <a:endParaRPr lang="en-US" sz="3400" dirty="0"/>
          </a:p>
        </p:txBody>
      </p:sp>
      <p:sp>
        <p:nvSpPr>
          <p:cNvPr id="2" name="Slide Number Placeholder 1"/>
          <p:cNvSpPr>
            <a:spLocks noGrp="1"/>
          </p:cNvSpPr>
          <p:nvPr>
            <p:ph type="sldNum" sz="quarter" idx="2"/>
          </p:nvPr>
        </p:nvSpPr>
        <p:spPr/>
        <p:txBody>
          <a:bodyPr/>
          <a:lstStyle/>
          <a:p>
            <a:fld id="{86CB4B4D-7CA3-9044-876B-883B54F8677D}" type="slidenum">
              <a:rPr lang="en-US" smtClean="0"/>
              <a:t>47</a:t>
            </a:fld>
            <a:endParaRPr lang="en-US"/>
          </a:p>
        </p:txBody>
      </p:sp>
      <p:sp>
        <p:nvSpPr>
          <p:cNvPr id="3" name="Rectangle 2"/>
          <p:cNvSpPr/>
          <p:nvPr/>
        </p:nvSpPr>
        <p:spPr>
          <a:xfrm>
            <a:off x="4156364" y="5887780"/>
            <a:ext cx="3491345" cy="523220"/>
          </a:xfrm>
          <a:prstGeom prst="rect">
            <a:avLst/>
          </a:prstGeom>
        </p:spPr>
        <p:txBody>
          <a:bodyPr wrap="square">
            <a:spAutoFit/>
          </a:bodyPr>
          <a:lstStyle/>
          <a:p>
            <a:pPr algn="ctr"/>
            <a:r>
              <a:rPr lang="en-US" sz="2800" smtClean="0">
                <a:hlinkClick r:id="rId3"/>
              </a:rPr>
              <a:t>www.http</a:t>
            </a:r>
            <a:r>
              <a:rPr lang="en-US" sz="2800">
                <a:hlinkClick r:id="rId3"/>
              </a:rPr>
              <a:t>://</a:t>
            </a:r>
            <a:r>
              <a:rPr lang="en-US" sz="2800" smtClean="0">
                <a:hlinkClick r:id="rId3"/>
              </a:rPr>
              <a:t>ablenrc.org </a:t>
            </a:r>
            <a:endParaRPr lang="en-US" sz="2800"/>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5 Things You Should Know:"/>
          <p:cNvSpPr txBox="1">
            <a:spLocks noGrp="1"/>
          </p:cNvSpPr>
          <p:nvPr>
            <p:ph type="title" idx="4294967295"/>
          </p:nvPr>
        </p:nvSpPr>
        <p:spPr>
          <a:xfrm>
            <a:off x="495300" y="620712"/>
            <a:ext cx="11144250" cy="742951"/>
          </a:xfrm>
          <a:prstGeom prst="rect">
            <a:avLst/>
          </a:prstGeom>
        </p:spPr>
        <p:txBody>
          <a:bodyPr>
            <a:normAutofit/>
          </a:bodyPr>
          <a:lstStyle/>
          <a:p>
            <a:r>
              <a:rPr lang="en-US" smtClean="0"/>
              <a:t>6</a:t>
            </a:r>
            <a:r>
              <a:rPr smtClean="0"/>
              <a:t> </a:t>
            </a:r>
            <a:r>
              <a:rPr/>
              <a:t>Things You Should Know:</a:t>
            </a:r>
          </a:p>
        </p:txBody>
      </p:sp>
      <p:sp>
        <p:nvSpPr>
          <p:cNvPr id="312" name="You can open an ABLE account, no matter where you live.…"/>
          <p:cNvSpPr txBox="1">
            <a:spLocks noGrp="1"/>
          </p:cNvSpPr>
          <p:nvPr>
            <p:ph type="body" idx="4294967295"/>
          </p:nvPr>
        </p:nvSpPr>
        <p:spPr>
          <a:xfrm>
            <a:off x="481012" y="1597025"/>
            <a:ext cx="11158538" cy="4623301"/>
          </a:xfrm>
          <a:prstGeom prst="rect">
            <a:avLst/>
          </a:prstGeom>
        </p:spPr>
        <p:txBody>
          <a:bodyPr>
            <a:normAutofit/>
          </a:bodyPr>
          <a:lstStyle/>
          <a:p>
            <a:pPr marL="633413" indent="-392113">
              <a:lnSpc>
                <a:spcPct val="110000"/>
              </a:lnSpc>
              <a:buFontTx/>
              <a:buAutoNum type="arabicPeriod"/>
              <a:defRPr sz="3100"/>
            </a:pPr>
            <a:r>
              <a:rPr dirty="0"/>
              <a:t>You can open an ABLE account, no matter where you live.</a:t>
            </a:r>
          </a:p>
          <a:p>
            <a:pPr marL="633413" indent="-392113">
              <a:lnSpc>
                <a:spcPct val="110000"/>
              </a:lnSpc>
              <a:buFontTx/>
              <a:buAutoNum type="arabicPeriod"/>
              <a:defRPr sz="3100"/>
            </a:pPr>
            <a:r>
              <a:rPr dirty="0"/>
              <a:t>Anyone can contribute to an ABLE account, but there are financial limits.</a:t>
            </a:r>
          </a:p>
          <a:p>
            <a:pPr marL="633413" indent="-392113">
              <a:lnSpc>
                <a:spcPct val="110000"/>
              </a:lnSpc>
              <a:buFontTx/>
              <a:buAutoNum type="arabicPeriod"/>
              <a:defRPr sz="3100"/>
            </a:pPr>
            <a:r>
              <a:rPr dirty="0"/>
              <a:t>ABLE accounts </a:t>
            </a:r>
            <a:r>
              <a:rPr u="sng" dirty="0"/>
              <a:t>will not impact</a:t>
            </a:r>
            <a:r>
              <a:rPr dirty="0"/>
              <a:t> your eligibility for benefits.</a:t>
            </a:r>
          </a:p>
          <a:p>
            <a:pPr marL="633413" indent="-392113">
              <a:lnSpc>
                <a:spcPct val="110000"/>
              </a:lnSpc>
              <a:buFontTx/>
              <a:buAutoNum type="arabicPeriod"/>
              <a:defRPr sz="3100"/>
            </a:pPr>
            <a:r>
              <a:rPr dirty="0"/>
              <a:t>ABLE account funds can be used for any expense related to living with a disability.</a:t>
            </a:r>
          </a:p>
          <a:p>
            <a:pPr marL="633413" indent="-392113">
              <a:lnSpc>
                <a:spcPct val="110000"/>
              </a:lnSpc>
              <a:buFontTx/>
              <a:buAutoNum type="arabicPeriod"/>
              <a:defRPr sz="3100"/>
            </a:pPr>
            <a:r>
              <a:rPr dirty="0"/>
              <a:t>Not all Americans with a disability are eligible for ABLE accounts</a:t>
            </a:r>
            <a:r>
              <a:rPr dirty="0" smtClean="0"/>
              <a:t>.</a:t>
            </a:r>
            <a:endParaRPr lang="en-US" dirty="0" smtClean="0"/>
          </a:p>
          <a:p>
            <a:pPr marL="633413" indent="-392113">
              <a:lnSpc>
                <a:spcPct val="110000"/>
              </a:lnSpc>
              <a:buFontTx/>
              <a:buAutoNum type="arabicPeriod"/>
              <a:defRPr sz="3100"/>
            </a:pPr>
            <a:r>
              <a:rPr lang="en-US" dirty="0" smtClean="0"/>
              <a:t>Not all institutions offer the ABLE account</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What Type of Spender Are You?”"/>
          <p:cNvSpPr txBox="1">
            <a:spLocks noGrp="1"/>
          </p:cNvSpPr>
          <p:nvPr>
            <p:ph type="title" idx="4294967295"/>
          </p:nvPr>
        </p:nvSpPr>
        <p:spPr>
          <a:xfrm>
            <a:off x="333936" y="1194453"/>
            <a:ext cx="11144250" cy="742951"/>
          </a:xfrm>
          <a:prstGeom prst="rect">
            <a:avLst/>
          </a:prstGeom>
        </p:spPr>
        <p:txBody>
          <a:bodyPr>
            <a:normAutofit/>
          </a:bodyPr>
          <a:lstStyle/>
          <a:p>
            <a:r>
              <a:rPr sz="3900" dirty="0"/>
              <a:t>“What Type of Spender Are You?”</a:t>
            </a:r>
          </a:p>
        </p:txBody>
      </p:sp>
      <p:sp>
        <p:nvSpPr>
          <p:cNvPr id="315" name="Impulsive — These individuals buy items without planning their purchase and often buy things they don’t need.…"/>
          <p:cNvSpPr txBox="1">
            <a:spLocks noGrp="1"/>
          </p:cNvSpPr>
          <p:nvPr>
            <p:ph type="body" sz="half" idx="4294967295"/>
          </p:nvPr>
        </p:nvSpPr>
        <p:spPr>
          <a:xfrm>
            <a:off x="463082" y="2133600"/>
            <a:ext cx="7569294" cy="4159623"/>
          </a:xfrm>
          <a:prstGeom prst="rect">
            <a:avLst/>
          </a:prstGeom>
        </p:spPr>
        <p:txBody>
          <a:bodyPr>
            <a:noAutofit/>
          </a:bodyPr>
          <a:lstStyle/>
          <a:p>
            <a:pPr marL="687388" indent="-476250">
              <a:lnSpc>
                <a:spcPct val="100000"/>
              </a:lnSpc>
              <a:spcBef>
                <a:spcPts val="400"/>
              </a:spcBef>
              <a:buFont typeface="+mj-lt"/>
              <a:buAutoNum type="alphaLcPeriod"/>
              <a:defRPr sz="2000" b="1"/>
            </a:pPr>
            <a:r>
              <a:rPr sz="2450" dirty="0"/>
              <a:t>Impulsive</a:t>
            </a:r>
            <a:r>
              <a:rPr sz="2450" b="0" dirty="0"/>
              <a:t> — These individuals buy items without planning their purchase and often buy things they don’t need.</a:t>
            </a:r>
          </a:p>
          <a:p>
            <a:pPr marL="687388" indent="-476250">
              <a:lnSpc>
                <a:spcPct val="100000"/>
              </a:lnSpc>
              <a:spcBef>
                <a:spcPts val="400"/>
              </a:spcBef>
              <a:buFont typeface="+mj-lt"/>
              <a:buAutoNum type="alphaLcPeriod"/>
              <a:defRPr sz="2000" b="1"/>
            </a:pPr>
            <a:r>
              <a:rPr sz="2450" dirty="0"/>
              <a:t>Passive</a:t>
            </a:r>
            <a:r>
              <a:rPr sz="2450" b="0" dirty="0"/>
              <a:t> — These individuals don’t like to shop and usually buy items without comparing prices or asking questions.</a:t>
            </a:r>
          </a:p>
          <a:p>
            <a:pPr marL="687388" indent="-476250">
              <a:lnSpc>
                <a:spcPct val="100000"/>
              </a:lnSpc>
              <a:spcBef>
                <a:spcPts val="400"/>
              </a:spcBef>
              <a:buFont typeface="+mj-lt"/>
              <a:buAutoNum type="alphaLcPeriod"/>
              <a:defRPr sz="2000" b="1"/>
            </a:pPr>
            <a:r>
              <a:rPr sz="2450" dirty="0"/>
              <a:t>Esteem</a:t>
            </a:r>
            <a:r>
              <a:rPr sz="2450" b="0" dirty="0"/>
              <a:t> — These individuals shop for things that they think will impress others, </a:t>
            </a:r>
            <a:r>
              <a:rPr sz="2450" b="0" dirty="0" smtClean="0"/>
              <a:t>boosting </a:t>
            </a:r>
            <a:r>
              <a:rPr sz="2450" b="0" dirty="0"/>
              <a:t>their image and esteem.</a:t>
            </a:r>
          </a:p>
          <a:p>
            <a:pPr marL="687388" indent="-476250">
              <a:lnSpc>
                <a:spcPct val="100000"/>
              </a:lnSpc>
              <a:spcBef>
                <a:spcPts val="400"/>
              </a:spcBef>
              <a:buFont typeface="+mj-lt"/>
              <a:buAutoNum type="alphaLcPeriod"/>
              <a:defRPr sz="2000" b="1"/>
            </a:pPr>
            <a:r>
              <a:rPr sz="2450" dirty="0" smtClean="0"/>
              <a:t>Avoidance</a:t>
            </a:r>
            <a:r>
              <a:rPr sz="2450" b="0" dirty="0" smtClean="0"/>
              <a:t> </a:t>
            </a:r>
            <a:r>
              <a:rPr sz="2450" b="0" dirty="0"/>
              <a:t>— These individuals shop to avoid/ escape dealing with the stresses of daily life.</a:t>
            </a:r>
          </a:p>
          <a:p>
            <a:pPr marL="687388" indent="-476250">
              <a:lnSpc>
                <a:spcPct val="100000"/>
              </a:lnSpc>
              <a:spcBef>
                <a:spcPts val="400"/>
              </a:spcBef>
              <a:buFont typeface="+mj-lt"/>
              <a:buAutoNum type="alphaLcPeriod"/>
              <a:defRPr sz="2000" b="1"/>
            </a:pPr>
            <a:r>
              <a:rPr sz="2450" dirty="0" smtClean="0"/>
              <a:t>Recreational</a:t>
            </a:r>
            <a:r>
              <a:rPr sz="2450" b="0" dirty="0" smtClean="0"/>
              <a:t> — These individuals shop to kill time.</a:t>
            </a:r>
            <a:endParaRPr sz="2450" b="0" dirty="0"/>
          </a:p>
        </p:txBody>
      </p:sp>
      <p:pic>
        <p:nvPicPr>
          <p:cNvPr id="316" name="image.png" descr="image.png"/>
          <p:cNvPicPr>
            <a:picLocks noChangeAspect="1"/>
          </p:cNvPicPr>
          <p:nvPr/>
        </p:nvPicPr>
        <p:blipFill>
          <a:blip r:embed="rId3">
            <a:extLst/>
          </a:blip>
          <a:stretch>
            <a:fillRect/>
          </a:stretch>
        </p:blipFill>
        <p:spPr>
          <a:xfrm>
            <a:off x="8295016" y="1803400"/>
            <a:ext cx="3287383" cy="2607235"/>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49</a:t>
            </a:fld>
            <a:endParaRPr lang="en-US"/>
          </a:p>
        </p:txBody>
      </p:sp>
      <p:sp>
        <p:nvSpPr>
          <p:cNvPr id="6" name="Chat Question"/>
          <p:cNvSpPr txBox="1">
            <a:spLocks/>
          </p:cNvSpPr>
          <p:nvPr/>
        </p:nvSpPr>
        <p:spPr>
          <a:xfrm>
            <a:off x="495300" y="566925"/>
            <a:ext cx="11144250" cy="7429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5pPr>
            <a:lvl6pPr marL="0" marR="0" indent="4572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6pPr>
            <a:lvl7pPr marL="0" marR="0" indent="9144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7pPr>
            <a:lvl8pPr marL="0" marR="0" indent="13716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8pPr>
            <a:lvl9pPr marL="0" marR="0" indent="1828800" algn="l" defTabSz="914400" rtl="0" latinLnBrk="0">
              <a:lnSpc>
                <a:spcPct val="90000"/>
              </a:lnSpc>
              <a:spcBef>
                <a:spcPts val="0"/>
              </a:spcBef>
              <a:spcAft>
                <a:spcPts val="0"/>
              </a:spcAft>
              <a:buClrTx/>
              <a:buSzTx/>
              <a:buFontTx/>
              <a:buNone/>
              <a:tabLst/>
              <a:defRPr sz="4300" b="1" i="0" u="none" strike="noStrike" cap="none" spc="0" baseline="0">
                <a:ln>
                  <a:noFill/>
                </a:ln>
                <a:solidFill>
                  <a:srgbClr val="000000"/>
                </a:solidFill>
                <a:uFillTx/>
                <a:latin typeface="Arial Narrow"/>
                <a:ea typeface="Arial Narrow"/>
                <a:cs typeface="Arial Narrow"/>
                <a:sym typeface="Arial Narrow"/>
              </a:defRPr>
            </a:lvl9pPr>
          </a:lstStyle>
          <a:p>
            <a:pPr hangingPunct="1"/>
            <a:r>
              <a:rPr lang="en-US" sz="4000" dirty="0" smtClean="0"/>
              <a:t>Poll Question #4</a:t>
            </a:r>
            <a:endParaRPr lang="en-US" sz="40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et to Know Your Producer"/>
          <p:cNvSpPr txBox="1">
            <a:spLocks noGrp="1"/>
          </p:cNvSpPr>
          <p:nvPr>
            <p:ph type="title" idx="4294967295"/>
          </p:nvPr>
        </p:nvSpPr>
        <p:spPr>
          <a:xfrm>
            <a:off x="495300" y="620712"/>
            <a:ext cx="11144250" cy="742951"/>
          </a:xfrm>
          <a:prstGeom prst="rect">
            <a:avLst/>
          </a:prstGeom>
        </p:spPr>
        <p:txBody>
          <a:bodyPr>
            <a:normAutofit/>
          </a:bodyPr>
          <a:lstStyle/>
          <a:p>
            <a:r>
              <a:rPr/>
              <a:t>Get to Know Your Producer</a:t>
            </a:r>
          </a:p>
        </p:txBody>
      </p:sp>
      <p:sp>
        <p:nvSpPr>
          <p:cNvPr id="80" name="13+ years of experience in housing outreach, financial inclusion, and environmental finance…"/>
          <p:cNvSpPr txBox="1"/>
          <p:nvPr/>
        </p:nvSpPr>
        <p:spPr>
          <a:xfrm>
            <a:off x="2895600" y="2508250"/>
            <a:ext cx="8686800" cy="36563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42900" indent="-342900">
              <a:lnSpc>
                <a:spcPct val="90000"/>
              </a:lnSpc>
              <a:buClr>
                <a:srgbClr val="000000"/>
              </a:buClr>
              <a:buSzPct val="125000"/>
              <a:buFont typeface="Arial"/>
              <a:buChar char="•"/>
              <a:defRPr sz="2400"/>
            </a:pPr>
            <a:r>
              <a:rPr/>
              <a:t>13+ years of experience in housing outreach, financial inclusion</a:t>
            </a:r>
            <a:r>
              <a:rPr strike="sngStrike">
                <a:solidFill>
                  <a:srgbClr val="FF0000"/>
                </a:solidFill>
              </a:rPr>
              <a:t>,</a:t>
            </a:r>
            <a:r>
              <a:rPr/>
              <a:t> and environmental finance</a:t>
            </a:r>
          </a:p>
          <a:p>
            <a:pPr marL="342900" indent="-342900">
              <a:lnSpc>
                <a:spcPct val="90000"/>
              </a:lnSpc>
              <a:buClr>
                <a:srgbClr val="000000"/>
              </a:buClr>
              <a:buSzPct val="125000"/>
              <a:buFont typeface="Arial"/>
              <a:buChar char="•"/>
              <a:defRPr sz="2400"/>
            </a:pPr>
            <a:r>
              <a:rPr/>
              <a:t>Worked at Freddie Mac for 10 years, managing national financial capability and foreclosure prevention initiatives</a:t>
            </a:r>
          </a:p>
          <a:p>
            <a:pPr marL="342900" indent="-342900">
              <a:lnSpc>
                <a:spcPct val="90000"/>
              </a:lnSpc>
              <a:buClr>
                <a:srgbClr val="000000"/>
              </a:buClr>
              <a:buSzPct val="125000"/>
              <a:buFont typeface="Arial"/>
              <a:buChar char="•"/>
              <a:defRPr sz="2400"/>
            </a:pPr>
            <a:r>
              <a:rPr/>
              <a:t>Developed the women’s financial capability initiative under CreditSmart and is committed to the economic empowerment of underserved communities</a:t>
            </a:r>
          </a:p>
          <a:p>
            <a:pPr marL="342900" indent="-342900">
              <a:lnSpc>
                <a:spcPct val="90000"/>
              </a:lnSpc>
              <a:buSzPct val="100000"/>
              <a:buFont typeface="Arial"/>
              <a:buChar char="•"/>
              <a:defRPr sz="2400"/>
            </a:pPr>
            <a:r>
              <a:rPr/>
              <a:t>Multi-lingual; has lived in Pakistan, Myanmar, the Philippines, Indonesia and the U.S. </a:t>
            </a:r>
          </a:p>
          <a:p>
            <a:pPr marL="342900" indent="-342900">
              <a:lnSpc>
                <a:spcPct val="90000"/>
              </a:lnSpc>
              <a:buSzPct val="100000"/>
              <a:buFont typeface="Arial"/>
              <a:buChar char="•"/>
              <a:defRPr sz="2400"/>
            </a:pPr>
            <a:r>
              <a:rPr/>
              <a:t>Served on the Board of SAALT, a national advocacy organization, for four years and participates in various mission-oriented leadership activities</a:t>
            </a:r>
          </a:p>
        </p:txBody>
      </p:sp>
      <p:sp>
        <p:nvSpPr>
          <p:cNvPr id="82" name="Maheen Qureshi"/>
          <p:cNvSpPr txBox="1"/>
          <p:nvPr/>
        </p:nvSpPr>
        <p:spPr>
          <a:xfrm>
            <a:off x="2798762" y="1460500"/>
            <a:ext cx="3402013" cy="6248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3600" b="1"/>
            </a:lvl1pPr>
          </a:lstStyle>
          <a:p>
            <a:r>
              <a:rPr/>
              <a:t>Maheen Qureshi</a:t>
            </a:r>
          </a:p>
        </p:txBody>
      </p:sp>
      <p:pic>
        <p:nvPicPr>
          <p:cNvPr id="83" name="image.png" descr="image.png"/>
          <p:cNvPicPr>
            <a:picLocks noChangeAspect="1"/>
          </p:cNvPicPr>
          <p:nvPr/>
        </p:nvPicPr>
        <p:blipFill>
          <a:blip r:embed="rId3">
            <a:extLst/>
          </a:blip>
          <a:stretch>
            <a:fillRect/>
          </a:stretch>
        </p:blipFill>
        <p:spPr>
          <a:xfrm>
            <a:off x="609600" y="1600200"/>
            <a:ext cx="2006600" cy="2164976"/>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pic>
        <p:nvPicPr>
          <p:cNvPr id="4" name="Picture 3"/>
          <p:cNvPicPr>
            <a:picLocks noChangeAspect="1"/>
          </p:cNvPicPr>
          <p:nvPr/>
        </p:nvPicPr>
        <p:blipFill>
          <a:blip r:embed="rId4"/>
          <a:stretch>
            <a:fillRect/>
          </a:stretch>
        </p:blipFill>
        <p:spPr>
          <a:xfrm>
            <a:off x="9033435" y="740709"/>
            <a:ext cx="2946400" cy="1181100"/>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et Help"/>
          <p:cNvSpPr txBox="1">
            <a:spLocks noGrp="1"/>
          </p:cNvSpPr>
          <p:nvPr>
            <p:ph type="title" idx="4294967295"/>
          </p:nvPr>
        </p:nvSpPr>
        <p:spPr>
          <a:xfrm>
            <a:off x="495300" y="620712"/>
            <a:ext cx="11144250" cy="742951"/>
          </a:xfrm>
          <a:prstGeom prst="rect">
            <a:avLst/>
          </a:prstGeom>
        </p:spPr>
        <p:txBody>
          <a:bodyPr>
            <a:normAutofit/>
          </a:bodyPr>
          <a:lstStyle/>
          <a:p>
            <a:r>
              <a:rPr/>
              <a:t>Get Help</a:t>
            </a:r>
          </a:p>
        </p:txBody>
      </p:sp>
      <p:sp>
        <p:nvSpPr>
          <p:cNvPr id="319" name="If you are having a difficult time managing your money despite efforts to track and regulate your spending, you may want to consider asking a trusted family member, friend or professional to assist you with your finances. There are several ways you can do this."/>
          <p:cNvSpPr txBox="1">
            <a:spLocks noGrp="1"/>
          </p:cNvSpPr>
          <p:nvPr>
            <p:ph type="body" sz="half" idx="4294967295"/>
          </p:nvPr>
        </p:nvSpPr>
        <p:spPr>
          <a:xfrm>
            <a:off x="481012" y="1597025"/>
            <a:ext cx="7097713" cy="3640138"/>
          </a:xfrm>
          <a:prstGeom prst="rect">
            <a:avLst/>
          </a:prstGeom>
        </p:spPr>
        <p:txBody>
          <a:bodyPr>
            <a:normAutofit/>
          </a:bodyPr>
          <a:lstStyle>
            <a:lvl1pPr marL="0" indent="0">
              <a:buSzTx/>
              <a:buNone/>
            </a:lvl1pPr>
          </a:lstStyle>
          <a:p>
            <a:r>
              <a:rPr/>
              <a:t>If you are having a difficult time managing your money despite efforts to track and regulate your spending, you may want to consider asking a trusted family member, friend or professional to assist you with your finances. There are several ways you can do this.</a:t>
            </a:r>
          </a:p>
        </p:txBody>
      </p:sp>
      <p:pic>
        <p:nvPicPr>
          <p:cNvPr id="320" name="image.png" descr="image.png"/>
          <p:cNvPicPr>
            <a:picLocks noChangeAspect="1"/>
          </p:cNvPicPr>
          <p:nvPr/>
        </p:nvPicPr>
        <p:blipFill>
          <a:blip r:embed="rId3">
            <a:extLst/>
          </a:blip>
          <a:stretch>
            <a:fillRect/>
          </a:stretch>
        </p:blipFill>
        <p:spPr>
          <a:xfrm>
            <a:off x="7772400" y="1004887"/>
            <a:ext cx="3810000" cy="45339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50</a:t>
            </a:fld>
            <a:endParaRPr lang="en-US"/>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Get Help"/>
          <p:cNvSpPr txBox="1">
            <a:spLocks noGrp="1"/>
          </p:cNvSpPr>
          <p:nvPr>
            <p:ph type="title" idx="4294967295"/>
          </p:nvPr>
        </p:nvSpPr>
        <p:spPr>
          <a:xfrm>
            <a:off x="495300" y="620712"/>
            <a:ext cx="11144250" cy="742951"/>
          </a:xfrm>
          <a:prstGeom prst="rect">
            <a:avLst/>
          </a:prstGeom>
        </p:spPr>
        <p:txBody>
          <a:bodyPr>
            <a:normAutofit/>
          </a:bodyPr>
          <a:lstStyle/>
          <a:p>
            <a:r>
              <a:rPr/>
              <a:t>Get Help</a:t>
            </a:r>
          </a:p>
        </p:txBody>
      </p:sp>
      <p:sp>
        <p:nvSpPr>
          <p:cNvPr id="323" name="Informal mentoring by others — Friends, family, and volunteers may help you manage your finances. Schedule a regular meeting to have someone come over and help you look at your finances and see whether you have been spending well."/>
          <p:cNvSpPr txBox="1">
            <a:spLocks noGrp="1"/>
          </p:cNvSpPr>
          <p:nvPr>
            <p:ph type="body" idx="4294967295"/>
          </p:nvPr>
        </p:nvSpPr>
        <p:spPr>
          <a:xfrm>
            <a:off x="481012" y="1597025"/>
            <a:ext cx="11158538" cy="4579938"/>
          </a:xfrm>
          <a:prstGeom prst="rect">
            <a:avLst/>
          </a:prstGeom>
        </p:spPr>
        <p:txBody>
          <a:bodyPr>
            <a:normAutofit/>
          </a:bodyPr>
          <a:lstStyle/>
          <a:p>
            <a:pPr marL="0" indent="0">
              <a:lnSpc>
                <a:spcPct val="100000"/>
              </a:lnSpc>
              <a:buSzTx/>
              <a:buNone/>
              <a:defRPr b="1"/>
            </a:pPr>
            <a:r>
              <a:rPr/>
              <a:t>Informal mentoring by others</a:t>
            </a:r>
            <a:r>
              <a:rPr b="0"/>
              <a:t> — Friends, family</a:t>
            </a:r>
            <a:r>
              <a:rPr b="0" strike="sngStrike">
                <a:solidFill>
                  <a:srgbClr val="FF0000"/>
                </a:solidFill>
              </a:rPr>
              <a:t>,</a:t>
            </a:r>
            <a:r>
              <a:rPr b="0"/>
              <a:t> and volunteers may help you manage your finances. Schedule a regular meeting to have someone come over and help you look at your finances and see whether you have been spending well. </a:t>
            </a:r>
          </a:p>
        </p:txBody>
      </p:sp>
      <p:sp>
        <p:nvSpPr>
          <p:cNvPr id="2" name="Slide Number Placeholder 1"/>
          <p:cNvSpPr>
            <a:spLocks noGrp="1"/>
          </p:cNvSpPr>
          <p:nvPr>
            <p:ph type="sldNum" sz="quarter" idx="2"/>
          </p:nvPr>
        </p:nvSpPr>
        <p:spPr/>
        <p:txBody>
          <a:bodyPr/>
          <a:lstStyle/>
          <a:p>
            <a:fld id="{86CB4B4D-7CA3-9044-876B-883B54F8677D}" type="slidenum">
              <a:rPr lang="en-US" smtClean="0"/>
              <a:t>51</a:t>
            </a:fld>
            <a:endParaRPr lang="en-US"/>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Get Help"/>
          <p:cNvSpPr txBox="1">
            <a:spLocks noGrp="1"/>
          </p:cNvSpPr>
          <p:nvPr>
            <p:ph type="title" idx="4294967295"/>
          </p:nvPr>
        </p:nvSpPr>
        <p:spPr>
          <a:xfrm>
            <a:off x="495300" y="620712"/>
            <a:ext cx="11144250" cy="742951"/>
          </a:xfrm>
          <a:prstGeom prst="rect">
            <a:avLst/>
          </a:prstGeom>
        </p:spPr>
        <p:txBody>
          <a:bodyPr>
            <a:normAutofit/>
          </a:bodyPr>
          <a:lstStyle/>
          <a:p>
            <a:r>
              <a:rPr/>
              <a:t>Get Help</a:t>
            </a:r>
          </a:p>
        </p:txBody>
      </p:sp>
      <p:sp>
        <p:nvSpPr>
          <p:cNvPr id="326" name="Mentoring or assisting programs — One of the easiest ways to get help with your finances is to join a mentoring or financial assistance program. If you are part of a financial institution, there may be advisors on staff who can help you manage your money. Local nonprofits might also offer training."/>
          <p:cNvSpPr txBox="1">
            <a:spLocks noGrp="1"/>
          </p:cNvSpPr>
          <p:nvPr>
            <p:ph type="body" idx="4294967295"/>
          </p:nvPr>
        </p:nvSpPr>
        <p:spPr>
          <a:xfrm>
            <a:off x="481012" y="1597025"/>
            <a:ext cx="11158538" cy="4579938"/>
          </a:xfrm>
          <a:prstGeom prst="rect">
            <a:avLst/>
          </a:prstGeom>
        </p:spPr>
        <p:txBody>
          <a:bodyPr>
            <a:normAutofit/>
          </a:bodyPr>
          <a:lstStyle/>
          <a:p>
            <a:pPr marL="0" indent="0">
              <a:lnSpc>
                <a:spcPct val="100000"/>
              </a:lnSpc>
              <a:buSzTx/>
              <a:buNone/>
              <a:defRPr b="1"/>
            </a:pPr>
            <a:r>
              <a:rPr/>
              <a:t>Mentoring or assisting programs</a:t>
            </a:r>
            <a:r>
              <a:rPr b="0"/>
              <a:t> — One of the easiest ways to get help with your finances is to join a mentoring or financial assistance program. If you are part of a financial institution, there may be advisors on staff who can help you manage your money. Local nonprofits might also offer training. </a:t>
            </a:r>
          </a:p>
        </p:txBody>
      </p:sp>
      <p:sp>
        <p:nvSpPr>
          <p:cNvPr id="2" name="Slide Number Placeholder 1"/>
          <p:cNvSpPr>
            <a:spLocks noGrp="1"/>
          </p:cNvSpPr>
          <p:nvPr>
            <p:ph type="sldNum" sz="quarter" idx="2"/>
          </p:nvPr>
        </p:nvSpPr>
        <p:spPr/>
        <p:txBody>
          <a:bodyPr/>
          <a:lstStyle/>
          <a:p>
            <a:fld id="{86CB4B4D-7CA3-9044-876B-883B54F8677D}" type="slidenum">
              <a:rPr lang="en-US" smtClean="0"/>
              <a:t>52</a:t>
            </a:fld>
            <a:endParaRPr lang="en-US"/>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Get Help"/>
          <p:cNvSpPr txBox="1">
            <a:spLocks noGrp="1"/>
          </p:cNvSpPr>
          <p:nvPr>
            <p:ph type="title" idx="4294967295"/>
          </p:nvPr>
        </p:nvSpPr>
        <p:spPr>
          <a:xfrm>
            <a:off x="495300" y="620712"/>
            <a:ext cx="11144250" cy="742951"/>
          </a:xfrm>
          <a:prstGeom prst="rect">
            <a:avLst/>
          </a:prstGeom>
        </p:spPr>
        <p:txBody>
          <a:bodyPr>
            <a:normAutofit/>
          </a:bodyPr>
          <a:lstStyle/>
          <a:p>
            <a:r>
              <a:rPr/>
              <a:t>Get Help</a:t>
            </a:r>
          </a:p>
        </p:txBody>
      </p:sp>
      <p:sp>
        <p:nvSpPr>
          <p:cNvPr id="329" name="Power of Attorney — If, because of your condition, you are unable to manage yours affairs, you can give other people the ability to exercise some or all of your actions in your name, including financial actions, through a power of attorney. A power of attorney is a legal document and needs to be notarized. The more specific and limited a power of attorney is, the better. For example, a good power of attorney might authorize Jane Doe to make withdrawals from your bank account to pay your utility and rent or mortgage bills only. A more broad power of attorney allowing Jane Doe to make withdrawals from your bank account could cause more problems."/>
          <p:cNvSpPr txBox="1">
            <a:spLocks noGrp="1"/>
          </p:cNvSpPr>
          <p:nvPr>
            <p:ph type="body" idx="4294967295"/>
          </p:nvPr>
        </p:nvSpPr>
        <p:spPr>
          <a:xfrm>
            <a:off x="481012" y="1597025"/>
            <a:ext cx="11158538" cy="4502986"/>
          </a:xfrm>
          <a:prstGeom prst="rect">
            <a:avLst/>
          </a:prstGeom>
        </p:spPr>
        <p:txBody>
          <a:bodyPr>
            <a:noAutofit/>
          </a:bodyPr>
          <a:lstStyle/>
          <a:p>
            <a:pPr marL="0" indent="0">
              <a:buSzTx/>
              <a:buNone/>
              <a:defRPr sz="3100" b="1"/>
            </a:pPr>
            <a:r>
              <a:rPr>
                <a:solidFill>
                  <a:schemeClr val="tx1"/>
                </a:solidFill>
              </a:rPr>
              <a:t>Power of Attorney </a:t>
            </a:r>
            <a:r>
              <a:rPr b="0">
                <a:solidFill>
                  <a:schemeClr val="tx1"/>
                </a:solidFill>
              </a:rPr>
              <a:t>— </a:t>
            </a:r>
            <a:r>
              <a:rPr b="0" smtClean="0">
                <a:solidFill>
                  <a:schemeClr val="tx1"/>
                </a:solidFill>
              </a:rPr>
              <a:t>If</a:t>
            </a:r>
            <a:r>
              <a:rPr lang="en-US" strike="sngStrike">
                <a:solidFill>
                  <a:schemeClr val="tx1"/>
                </a:solidFill>
              </a:rPr>
              <a:t> </a:t>
            </a:r>
            <a:r>
              <a:rPr b="0" smtClean="0">
                <a:solidFill>
                  <a:schemeClr val="tx1"/>
                </a:solidFill>
              </a:rPr>
              <a:t>you </a:t>
            </a:r>
            <a:r>
              <a:rPr b="0">
                <a:solidFill>
                  <a:schemeClr val="tx1"/>
                </a:solidFill>
              </a:rPr>
              <a:t>are unable to manage </a:t>
            </a:r>
            <a:r>
              <a:rPr b="0" smtClean="0">
                <a:solidFill>
                  <a:schemeClr val="tx1"/>
                </a:solidFill>
              </a:rPr>
              <a:t>your</a:t>
            </a:r>
            <a:r>
              <a:rPr lang="en-US" strike="sngStrike">
                <a:solidFill>
                  <a:schemeClr val="tx1"/>
                </a:solidFill>
              </a:rPr>
              <a:t> </a:t>
            </a:r>
            <a:r>
              <a:rPr b="0" smtClean="0">
                <a:solidFill>
                  <a:schemeClr val="tx1"/>
                </a:solidFill>
              </a:rPr>
              <a:t>affairs</a:t>
            </a:r>
            <a:r>
              <a:rPr lang="en-US" b="0" smtClean="0">
                <a:solidFill>
                  <a:schemeClr val="tx1"/>
                </a:solidFill>
              </a:rPr>
              <a:t> </a:t>
            </a:r>
            <a:r>
              <a:rPr lang="en-US">
                <a:solidFill>
                  <a:schemeClr val="tx1"/>
                </a:solidFill>
              </a:rPr>
              <a:t>because of your condition</a:t>
            </a:r>
            <a:r>
              <a:rPr b="0">
                <a:solidFill>
                  <a:schemeClr val="tx1"/>
                </a:solidFill>
              </a:rPr>
              <a:t>, you can give other people the ability to exercise some or all of your actions in your name, including financial actions, through a power of attorney. A power of attorney is a legal document and needs to be notarized. The more specific and limited a power of attorney is, the better. </a:t>
            </a:r>
            <a:r>
              <a:rPr lang="en-US" b="0" smtClean="0">
                <a:solidFill>
                  <a:schemeClr val="tx1"/>
                </a:solidFill>
              </a:rPr>
              <a:t> </a:t>
            </a:r>
          </a:p>
          <a:p>
            <a:pPr marL="0" indent="0">
              <a:buSzTx/>
              <a:buNone/>
              <a:defRPr sz="3100" b="1"/>
            </a:pPr>
            <a:r>
              <a:rPr b="0" smtClean="0">
                <a:solidFill>
                  <a:schemeClr val="tx1"/>
                </a:solidFill>
              </a:rPr>
              <a:t>For example</a:t>
            </a:r>
            <a:r>
              <a:rPr lang="en-US" b="0" smtClean="0">
                <a:solidFill>
                  <a:schemeClr val="tx1"/>
                </a:solidFill>
              </a:rPr>
              <a:t>:</a:t>
            </a:r>
            <a:r>
              <a:rPr b="0" smtClean="0">
                <a:solidFill>
                  <a:schemeClr val="tx1"/>
                </a:solidFill>
              </a:rPr>
              <a:t> </a:t>
            </a:r>
            <a:endParaRPr lang="en-US" b="0">
              <a:solidFill>
                <a:schemeClr val="tx1"/>
              </a:solidFill>
            </a:endParaRPr>
          </a:p>
          <a:p>
            <a:pPr>
              <a:buSzTx/>
              <a:defRPr sz="3100" b="1"/>
            </a:pPr>
            <a:r>
              <a:rPr lang="en-US" b="0" smtClean="0">
                <a:solidFill>
                  <a:schemeClr val="tx1"/>
                </a:solidFill>
              </a:rPr>
              <a:t>A</a:t>
            </a:r>
            <a:r>
              <a:rPr b="0" smtClean="0">
                <a:solidFill>
                  <a:schemeClr val="tx1"/>
                </a:solidFill>
              </a:rPr>
              <a:t> </a:t>
            </a:r>
            <a:r>
              <a:rPr b="0">
                <a:solidFill>
                  <a:schemeClr val="tx1"/>
                </a:solidFill>
              </a:rPr>
              <a:t>good power of attorney might authorize Jane Doe to make withdrawals from your bank account to pay your utility and rent or mortgage bills only. </a:t>
            </a:r>
            <a:endParaRPr lang="en-US" b="0">
              <a:solidFill>
                <a:schemeClr val="tx1"/>
              </a:solidFill>
            </a:endParaRPr>
          </a:p>
          <a:p>
            <a:pPr>
              <a:buSzTx/>
              <a:defRPr sz="3100" b="1"/>
            </a:pPr>
            <a:r>
              <a:rPr b="0">
                <a:solidFill>
                  <a:schemeClr val="tx1"/>
                </a:solidFill>
              </a:rPr>
              <a:t>A more broad power of attorney allowing Jane Doe to make withdrawals from your bank account could cause more problems.</a:t>
            </a:r>
          </a:p>
        </p:txBody>
      </p:sp>
      <p:sp>
        <p:nvSpPr>
          <p:cNvPr id="2" name="Slide Number Placeholder 1"/>
          <p:cNvSpPr>
            <a:spLocks noGrp="1"/>
          </p:cNvSpPr>
          <p:nvPr>
            <p:ph type="sldNum" sz="quarter" idx="2"/>
          </p:nvPr>
        </p:nvSpPr>
        <p:spPr/>
        <p:txBody>
          <a:bodyPr/>
          <a:lstStyle/>
          <a:p>
            <a:fld id="{86CB4B4D-7CA3-9044-876B-883B54F8677D}" type="slidenum">
              <a:rPr lang="en-US" smtClean="0"/>
              <a:t>53</a:t>
            </a:fld>
            <a:endParaRPr lang="en-US"/>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Get Help"/>
          <p:cNvSpPr txBox="1">
            <a:spLocks noGrp="1"/>
          </p:cNvSpPr>
          <p:nvPr>
            <p:ph type="title" idx="4294967295"/>
          </p:nvPr>
        </p:nvSpPr>
        <p:spPr>
          <a:xfrm>
            <a:off x="495300" y="620712"/>
            <a:ext cx="11144250" cy="742951"/>
          </a:xfrm>
          <a:prstGeom prst="rect">
            <a:avLst/>
          </a:prstGeom>
        </p:spPr>
        <p:txBody>
          <a:bodyPr>
            <a:normAutofit/>
          </a:bodyPr>
          <a:lstStyle/>
          <a:p>
            <a:r>
              <a:rPr/>
              <a:t>Get Help</a:t>
            </a:r>
          </a:p>
        </p:txBody>
      </p:sp>
      <p:sp>
        <p:nvSpPr>
          <p:cNvPr id="332" name="Representative Payee — If you are receiving disability income from the Social Security Administration and you are a minor or cannot manage your money, you may be assigned a representative payee. The representative payee, which could be a person or an organization, will receive your check and spend it on your behalf. The payee must spend the money for your benefit, save any unspent money for you, and make reports to the Social Security Administration. Unless they have been appointed as your guardian, the representative payee does not have a power of attorney to conduct legal transactions for you. You can read more about rep payees at http://www.ssa.gov/payee/faqrep.htm."/>
          <p:cNvSpPr txBox="1">
            <a:spLocks noGrp="1"/>
          </p:cNvSpPr>
          <p:nvPr>
            <p:ph type="body" idx="4294967295"/>
          </p:nvPr>
        </p:nvSpPr>
        <p:spPr>
          <a:xfrm>
            <a:off x="481012" y="1597025"/>
            <a:ext cx="11158538" cy="4579938"/>
          </a:xfrm>
          <a:prstGeom prst="rect">
            <a:avLst/>
          </a:prstGeom>
        </p:spPr>
        <p:txBody>
          <a:bodyPr>
            <a:normAutofit lnSpcReduction="10000"/>
          </a:bodyPr>
          <a:lstStyle/>
          <a:p>
            <a:pPr marL="0" indent="0">
              <a:lnSpc>
                <a:spcPct val="100000"/>
              </a:lnSpc>
              <a:buSzTx/>
              <a:buNone/>
              <a:defRPr sz="2800" b="1"/>
            </a:pPr>
            <a:r>
              <a:rPr/>
              <a:t>Representative Payee </a:t>
            </a:r>
            <a:r>
              <a:rPr b="0"/>
              <a:t>— If you are receiving disability income from the Social Security Administration and you are a minor or cannot manage your money, you may be assigned a representative payee. </a:t>
            </a:r>
            <a:endParaRPr lang="en-US" b="0"/>
          </a:p>
          <a:p>
            <a:pPr>
              <a:lnSpc>
                <a:spcPct val="100000"/>
              </a:lnSpc>
              <a:buSzTx/>
              <a:defRPr sz="2800" b="1"/>
            </a:pPr>
            <a:r>
              <a:rPr b="0"/>
              <a:t>The representative payee, which could be a person or an organization, will receive your check and spend it on your behalf. </a:t>
            </a:r>
            <a:endParaRPr lang="en-US" b="0"/>
          </a:p>
          <a:p>
            <a:pPr>
              <a:lnSpc>
                <a:spcPct val="100000"/>
              </a:lnSpc>
              <a:buSzTx/>
              <a:defRPr sz="2800" b="1"/>
            </a:pPr>
            <a:r>
              <a:rPr b="0"/>
              <a:t>The payee must spend the money for your benefit, save any unspent money for you</a:t>
            </a:r>
            <a:r>
              <a:rPr b="0" strike="sngStrike">
                <a:solidFill>
                  <a:srgbClr val="FF0000"/>
                </a:solidFill>
              </a:rPr>
              <a:t>,</a:t>
            </a:r>
            <a:r>
              <a:rPr b="0"/>
              <a:t> and make reports to the Social Security Administration. </a:t>
            </a:r>
            <a:endParaRPr lang="en-US" b="0"/>
          </a:p>
          <a:p>
            <a:pPr>
              <a:lnSpc>
                <a:spcPct val="100000"/>
              </a:lnSpc>
              <a:buSzTx/>
              <a:defRPr sz="2800" b="1"/>
            </a:pPr>
            <a:r>
              <a:rPr b="0"/>
              <a:t>Unless they have been appointed as your guardian, the representative payee does not have a power of attorney to conduct legal transactions for you. </a:t>
            </a:r>
            <a:endParaRPr lang="en-US" b="0"/>
          </a:p>
          <a:p>
            <a:pPr>
              <a:lnSpc>
                <a:spcPct val="100000"/>
              </a:lnSpc>
              <a:buSzTx/>
              <a:defRPr sz="2800" b="1"/>
            </a:pPr>
            <a:r>
              <a:rPr b="0"/>
              <a:t>You can read more about rep payees at </a:t>
            </a:r>
            <a:r>
              <a:rPr b="0" u="sng">
                <a:solidFill>
                  <a:srgbClr val="0563C1"/>
                </a:solidFill>
                <a:uFill>
                  <a:solidFill>
                    <a:srgbClr val="0563C1"/>
                  </a:solidFill>
                </a:uFill>
                <a:hlinkClick r:id="rId3"/>
              </a:rPr>
              <a:t>http://www.ssa.gov/payee/faqrep.htm</a:t>
            </a:r>
            <a:r>
              <a:rPr b="0"/>
              <a:t>.</a:t>
            </a:r>
          </a:p>
        </p:txBody>
      </p:sp>
      <p:sp>
        <p:nvSpPr>
          <p:cNvPr id="2" name="Slide Number Placeholder 1"/>
          <p:cNvSpPr>
            <a:spLocks noGrp="1"/>
          </p:cNvSpPr>
          <p:nvPr>
            <p:ph type="sldNum" sz="quarter" idx="2"/>
          </p:nvPr>
        </p:nvSpPr>
        <p:spPr/>
        <p:txBody>
          <a:bodyPr/>
          <a:lstStyle/>
          <a:p>
            <a:fld id="{86CB4B4D-7CA3-9044-876B-883B54F8677D}" type="slidenum">
              <a:rPr lang="en-US" smtClean="0"/>
              <a:t>54</a:t>
            </a:fld>
            <a:endParaRPr lang="en-US"/>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AUTION, CAUTION, CAUTION"/>
          <p:cNvSpPr txBox="1">
            <a:spLocks noGrp="1"/>
          </p:cNvSpPr>
          <p:nvPr>
            <p:ph type="title" idx="4294967295"/>
          </p:nvPr>
        </p:nvSpPr>
        <p:spPr>
          <a:xfrm>
            <a:off x="495300" y="620712"/>
            <a:ext cx="11144250" cy="742951"/>
          </a:xfrm>
          <a:prstGeom prst="rect">
            <a:avLst/>
          </a:prstGeom>
        </p:spPr>
        <p:txBody>
          <a:bodyPr>
            <a:normAutofit/>
          </a:bodyPr>
          <a:lstStyle/>
          <a:p>
            <a:r>
              <a:rPr/>
              <a:t>CAUTION, CAUTION, CAUTION</a:t>
            </a:r>
          </a:p>
        </p:txBody>
      </p:sp>
      <p:sp>
        <p:nvSpPr>
          <p:cNvPr id="335" name="Always enter any relationship with extreme caution.…"/>
          <p:cNvSpPr txBox="1">
            <a:spLocks noGrp="1"/>
          </p:cNvSpPr>
          <p:nvPr>
            <p:ph type="body" idx="4294967295"/>
          </p:nvPr>
        </p:nvSpPr>
        <p:spPr>
          <a:xfrm>
            <a:off x="481012" y="1597025"/>
            <a:ext cx="8483601" cy="4579938"/>
          </a:xfrm>
          <a:prstGeom prst="rect">
            <a:avLst/>
          </a:prstGeom>
        </p:spPr>
        <p:txBody>
          <a:bodyPr>
            <a:normAutofit/>
          </a:bodyPr>
          <a:lstStyle/>
          <a:p>
            <a:pPr marL="352425" indent="-339725">
              <a:lnSpc>
                <a:spcPct val="100000"/>
              </a:lnSpc>
              <a:spcBef>
                <a:spcPts val="0"/>
              </a:spcBef>
              <a:defRPr sz="2500">
                <a:solidFill>
                  <a:srgbClr val="0D0D0D"/>
                </a:solidFill>
              </a:defRPr>
            </a:pPr>
            <a:r>
              <a:rPr/>
              <a:t>Always enter any relationship with extreme caution. </a:t>
            </a:r>
          </a:p>
          <a:p>
            <a:pPr marL="352425" indent="-339725">
              <a:lnSpc>
                <a:spcPct val="100000"/>
              </a:lnSpc>
              <a:spcBef>
                <a:spcPts val="0"/>
              </a:spcBef>
              <a:defRPr sz="2500">
                <a:solidFill>
                  <a:srgbClr val="0D0D0D"/>
                </a:solidFill>
              </a:defRPr>
            </a:pPr>
            <a:r>
              <a:rPr/>
              <a:t>Turning over your financial information will give another person access to your information</a:t>
            </a:r>
            <a:r>
              <a:rPr lang="en-US"/>
              <a:t> </a:t>
            </a:r>
            <a:r>
              <a:rPr/>
              <a:t>-</a:t>
            </a:r>
            <a:r>
              <a:rPr lang="en-US"/>
              <a:t> </a:t>
            </a:r>
            <a:r>
              <a:rPr/>
              <a:t>what you've bought, where you've been.</a:t>
            </a:r>
          </a:p>
          <a:p>
            <a:pPr marL="352425" indent="-339725">
              <a:lnSpc>
                <a:spcPct val="100000"/>
              </a:lnSpc>
              <a:spcBef>
                <a:spcPts val="0"/>
              </a:spcBef>
              <a:defRPr sz="2500">
                <a:solidFill>
                  <a:srgbClr val="0D0D0D"/>
                </a:solidFill>
              </a:defRPr>
            </a:pPr>
            <a:r>
              <a:rPr/>
              <a:t>Once you turn over financial decision-making power or authority to another person either willingly or as part of a prescribed plan, you may have a very difficult time getting it back.</a:t>
            </a:r>
          </a:p>
          <a:p>
            <a:pPr marL="352425" indent="-339725">
              <a:lnSpc>
                <a:spcPct val="100000"/>
              </a:lnSpc>
              <a:spcBef>
                <a:spcPts val="0"/>
              </a:spcBef>
              <a:defRPr sz="2500">
                <a:solidFill>
                  <a:srgbClr val="0D0D0D"/>
                </a:solidFill>
              </a:defRPr>
            </a:pPr>
            <a:r>
              <a:rPr/>
              <a:t>You should not turn over decision-making power to anyone who could profit by you, such as a landlord who owns the place you rent or a doctor who is in charge of arranging appointments. </a:t>
            </a:r>
          </a:p>
          <a:p>
            <a:pPr marL="352425" indent="-339725">
              <a:lnSpc>
                <a:spcPct val="100000"/>
              </a:lnSpc>
              <a:spcBef>
                <a:spcPts val="0"/>
              </a:spcBef>
              <a:defRPr sz="2500">
                <a:solidFill>
                  <a:srgbClr val="0D0D0D"/>
                </a:solidFill>
              </a:defRPr>
            </a:pPr>
            <a:r>
              <a:rPr/>
              <a:t>If someone spends your money on something you don't want, you may have a hard time proving that fact.</a:t>
            </a:r>
          </a:p>
        </p:txBody>
      </p:sp>
      <p:grpSp>
        <p:nvGrpSpPr>
          <p:cNvPr id="339" name="Group"/>
          <p:cNvGrpSpPr/>
          <p:nvPr/>
        </p:nvGrpSpPr>
        <p:grpSpPr>
          <a:xfrm>
            <a:off x="9291637" y="1600199"/>
            <a:ext cx="2436814" cy="4773614"/>
            <a:chOff x="0" y="0"/>
            <a:chExt cx="2436812" cy="4773612"/>
          </a:xfrm>
        </p:grpSpPr>
        <p:pic>
          <p:nvPicPr>
            <p:cNvPr id="336" name="image.png" descr="image.png"/>
            <p:cNvPicPr>
              <a:picLocks noChangeAspect="1"/>
            </p:cNvPicPr>
            <p:nvPr/>
          </p:nvPicPr>
          <p:blipFill>
            <a:blip r:embed="rId3">
              <a:extLst/>
            </a:blip>
            <a:stretch>
              <a:fillRect/>
            </a:stretch>
          </p:blipFill>
          <p:spPr>
            <a:xfrm>
              <a:off x="-1" y="-1"/>
              <a:ext cx="2115138" cy="1410053"/>
            </a:xfrm>
            <a:prstGeom prst="rect">
              <a:avLst/>
            </a:prstGeom>
            <a:ln w="12700" cap="flat">
              <a:noFill/>
              <a:miter lim="400000"/>
            </a:ln>
            <a:effectLst/>
          </p:spPr>
        </p:pic>
        <p:pic>
          <p:nvPicPr>
            <p:cNvPr id="337" name="image.png" descr="image.png"/>
            <p:cNvPicPr>
              <a:picLocks noChangeAspect="1"/>
            </p:cNvPicPr>
            <p:nvPr/>
          </p:nvPicPr>
          <p:blipFill>
            <a:blip r:embed="rId3">
              <a:extLst/>
            </a:blip>
            <a:stretch>
              <a:fillRect/>
            </a:stretch>
          </p:blipFill>
          <p:spPr>
            <a:xfrm>
              <a:off x="321675" y="1711155"/>
              <a:ext cx="2115138" cy="1410052"/>
            </a:xfrm>
            <a:prstGeom prst="rect">
              <a:avLst/>
            </a:prstGeom>
            <a:ln w="12700" cap="flat">
              <a:noFill/>
              <a:miter lim="400000"/>
            </a:ln>
            <a:effectLst/>
          </p:spPr>
        </p:pic>
        <p:pic>
          <p:nvPicPr>
            <p:cNvPr id="338" name="image.png" descr="image.png"/>
            <p:cNvPicPr>
              <a:picLocks noChangeAspect="1"/>
            </p:cNvPicPr>
            <p:nvPr/>
          </p:nvPicPr>
          <p:blipFill>
            <a:blip r:embed="rId3">
              <a:extLst/>
            </a:blip>
            <a:stretch>
              <a:fillRect/>
            </a:stretch>
          </p:blipFill>
          <p:spPr>
            <a:xfrm>
              <a:off x="-1" y="3373842"/>
              <a:ext cx="2098981" cy="1399771"/>
            </a:xfrm>
            <a:prstGeom prst="rect">
              <a:avLst/>
            </a:prstGeom>
            <a:ln w="12700" cap="flat">
              <a:noFill/>
              <a:miter lim="400000"/>
            </a:ln>
            <a:effectLst/>
          </p:spPr>
        </p:pic>
      </p:grpSp>
      <p:sp>
        <p:nvSpPr>
          <p:cNvPr id="2" name="Slide Number Placeholder 1"/>
          <p:cNvSpPr>
            <a:spLocks noGrp="1"/>
          </p:cNvSpPr>
          <p:nvPr>
            <p:ph type="sldNum" sz="quarter" idx="2"/>
          </p:nvPr>
        </p:nvSpPr>
        <p:spPr/>
        <p:txBody>
          <a:bodyPr/>
          <a:lstStyle/>
          <a:p>
            <a:fld id="{86CB4B4D-7CA3-9044-876B-883B54F8677D}" type="slidenum">
              <a:rPr lang="en-US" smtClean="0"/>
              <a:t>55</a:t>
            </a:fld>
            <a:endParaRPr lang="en-US"/>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png" descr="image.png"/>
          <p:cNvPicPr>
            <a:picLocks noChangeAspect="1"/>
          </p:cNvPicPr>
          <p:nvPr/>
        </p:nvPicPr>
        <p:blipFill>
          <a:blip r:embed="rId3">
            <a:extLst/>
          </a:blip>
          <a:stretch>
            <a:fillRect/>
          </a:stretch>
        </p:blipFill>
        <p:spPr>
          <a:xfrm>
            <a:off x="923925" y="1162050"/>
            <a:ext cx="10287000" cy="500380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56</a:t>
            </a:fld>
            <a:endParaRPr lang="en-US"/>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Managing Your Money"/>
          <p:cNvSpPr txBox="1">
            <a:spLocks noGrp="1"/>
          </p:cNvSpPr>
          <p:nvPr>
            <p:ph type="title" idx="4294967295"/>
          </p:nvPr>
        </p:nvSpPr>
        <p:spPr>
          <a:xfrm>
            <a:off x="495300" y="620712"/>
            <a:ext cx="11144250" cy="742951"/>
          </a:xfrm>
          <a:prstGeom prst="rect">
            <a:avLst/>
          </a:prstGeom>
        </p:spPr>
        <p:txBody>
          <a:bodyPr>
            <a:normAutofit/>
          </a:bodyPr>
          <a:lstStyle/>
          <a:p>
            <a:r>
              <a:rPr/>
              <a:t>Managing Your Money</a:t>
            </a:r>
          </a:p>
        </p:txBody>
      </p:sp>
      <p:sp>
        <p:nvSpPr>
          <p:cNvPr id="344" name="Savings is key to good money management.…"/>
          <p:cNvSpPr txBox="1">
            <a:spLocks noGrp="1"/>
          </p:cNvSpPr>
          <p:nvPr>
            <p:ph type="body" idx="4294967295"/>
          </p:nvPr>
        </p:nvSpPr>
        <p:spPr>
          <a:xfrm>
            <a:off x="481012" y="1597025"/>
            <a:ext cx="11158538" cy="4373563"/>
          </a:xfrm>
          <a:prstGeom prst="rect">
            <a:avLst/>
          </a:prstGeom>
        </p:spPr>
        <p:txBody>
          <a:bodyPr>
            <a:normAutofit/>
          </a:bodyPr>
          <a:lstStyle/>
          <a:p>
            <a:pPr marL="344487" indent="-344487">
              <a:lnSpc>
                <a:spcPct val="100000"/>
              </a:lnSpc>
            </a:pPr>
            <a:r>
              <a:rPr/>
              <a:t>Savings is key to good money management. </a:t>
            </a:r>
          </a:p>
          <a:p>
            <a:pPr marL="344487" indent="-344487">
              <a:lnSpc>
                <a:spcPct val="100000"/>
              </a:lnSpc>
            </a:pPr>
            <a:r>
              <a:rPr/>
              <a:t>Knowing the difference between a need and want is important.</a:t>
            </a:r>
          </a:p>
          <a:p>
            <a:pPr marL="801687" lvl="2" indent="-344487">
              <a:lnSpc>
                <a:spcPct val="100000"/>
              </a:lnSpc>
              <a:spcBef>
                <a:spcPts val="0"/>
              </a:spcBef>
              <a:defRPr sz="2800"/>
            </a:pPr>
            <a:r>
              <a:rPr/>
              <a:t>A “need” is something that is required for basic survival (e.g., shelter, food, clothing)</a:t>
            </a:r>
            <a:r>
              <a:rPr lang="en-US">
                <a:solidFill>
                  <a:srgbClr val="FF0000"/>
                </a:solidFill>
              </a:rPr>
              <a:t>.</a:t>
            </a:r>
            <a:r>
              <a:rPr/>
              <a:t> </a:t>
            </a:r>
          </a:p>
          <a:p>
            <a:pPr marL="801687" lvl="2" indent="-344487">
              <a:lnSpc>
                <a:spcPct val="100000"/>
              </a:lnSpc>
              <a:spcBef>
                <a:spcPts val="0"/>
              </a:spcBef>
              <a:defRPr sz="2800"/>
            </a:pPr>
            <a:r>
              <a:rPr/>
              <a:t>A “want” is something that is not essential for survival, but is desired for comfort, convenience</a:t>
            </a:r>
            <a:r>
              <a:rPr strike="sngStrike">
                <a:solidFill>
                  <a:srgbClr val="FF0000"/>
                </a:solidFill>
              </a:rPr>
              <a:t>,</a:t>
            </a:r>
            <a:r>
              <a:rPr/>
              <a:t> or status</a:t>
            </a:r>
            <a:r>
              <a:rPr lang="en-US">
                <a:solidFill>
                  <a:srgbClr val="FF0000"/>
                </a:solidFill>
              </a:rPr>
              <a:t>.</a:t>
            </a:r>
            <a:r>
              <a:rPr/>
              <a:t> </a:t>
            </a:r>
          </a:p>
          <a:p>
            <a:pPr marL="344487" indent="-344487">
              <a:lnSpc>
                <a:spcPct val="100000"/>
              </a:lnSpc>
            </a:pPr>
            <a:r>
              <a:rPr/>
              <a:t>A spending plan is an itemized list of all of your expenses and is used to measure or gauge your expenses against your income. </a:t>
            </a:r>
          </a:p>
        </p:txBody>
      </p:sp>
      <p:sp>
        <p:nvSpPr>
          <p:cNvPr id="2" name="Slide Number Placeholder 1"/>
          <p:cNvSpPr>
            <a:spLocks noGrp="1"/>
          </p:cNvSpPr>
          <p:nvPr>
            <p:ph type="sldNum" sz="quarter" idx="2"/>
          </p:nvPr>
        </p:nvSpPr>
        <p:spPr/>
        <p:txBody>
          <a:bodyPr/>
          <a:lstStyle/>
          <a:p>
            <a:fld id="{86CB4B4D-7CA3-9044-876B-883B54F8677D}" type="slidenum">
              <a:rPr lang="en-US" smtClean="0"/>
              <a:t>57</a:t>
            </a:fld>
            <a:endParaRPr lang="en-US"/>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Useful Resources"/>
          <p:cNvSpPr txBox="1">
            <a:spLocks noGrp="1"/>
          </p:cNvSpPr>
          <p:nvPr>
            <p:ph type="title" idx="4294967295"/>
          </p:nvPr>
        </p:nvSpPr>
        <p:spPr>
          <a:xfrm>
            <a:off x="495300" y="620712"/>
            <a:ext cx="11144250" cy="742951"/>
          </a:xfrm>
          <a:prstGeom prst="rect">
            <a:avLst/>
          </a:prstGeom>
        </p:spPr>
        <p:txBody>
          <a:bodyPr>
            <a:normAutofit/>
          </a:bodyPr>
          <a:lstStyle/>
          <a:p>
            <a:r>
              <a:rPr/>
              <a:t>Useful Resources</a:t>
            </a:r>
          </a:p>
        </p:txBody>
      </p:sp>
      <p:graphicFrame>
        <p:nvGraphicFramePr>
          <p:cNvPr id="347" name="Table"/>
          <p:cNvGraphicFramePr/>
          <p:nvPr>
            <p:extLst>
              <p:ext uri="{D42A27DB-BD31-4B8C-83A1-F6EECF244321}">
                <p14:modId xmlns:p14="http://schemas.microsoft.com/office/powerpoint/2010/main" val="555733795"/>
              </p:ext>
            </p:extLst>
          </p:nvPr>
        </p:nvGraphicFramePr>
        <p:xfrm>
          <a:off x="609600" y="1562100"/>
          <a:ext cx="10945812" cy="4420205"/>
        </p:xfrm>
        <a:graphic>
          <a:graphicData uri="http://schemas.openxmlformats.org/drawingml/2006/table">
            <a:tbl>
              <a:tblPr>
                <a:tableStyleId>{4C3C2611-4C71-4FC5-86AE-919BDF0F9419}</a:tableStyleId>
              </a:tblPr>
              <a:tblGrid>
                <a:gridCol w="2252662">
                  <a:extLst>
                    <a:ext uri="{9D8B030D-6E8A-4147-A177-3AD203B41FA5}">
                      <a16:colId xmlns="" xmlns:a16="http://schemas.microsoft.com/office/drawing/2014/main" val="20000"/>
                    </a:ext>
                  </a:extLst>
                </a:gridCol>
                <a:gridCol w="8693150">
                  <a:extLst>
                    <a:ext uri="{9D8B030D-6E8A-4147-A177-3AD203B41FA5}">
                      <a16:colId xmlns="" xmlns:a16="http://schemas.microsoft.com/office/drawing/2014/main" val="20001"/>
                    </a:ext>
                  </a:extLst>
                </a:gridCol>
              </a:tblGrid>
              <a:tr h="517525">
                <a:tc gridSpan="2">
                  <a:txBody>
                    <a:bodyPr/>
                    <a:lstStyle/>
                    <a:p>
                      <a:pPr algn="ctr">
                        <a:defRPr sz="1800"/>
                      </a:pPr>
                      <a:r>
                        <a:rPr sz="2800" b="1">
                          <a:solidFill>
                            <a:srgbClr val="FFFFFF"/>
                          </a:solidFill>
                          <a:latin typeface="+mn-lt"/>
                          <a:ea typeface="+mn-ea"/>
                          <a:cs typeface="+mn-cs"/>
                          <a:sym typeface="Calibri"/>
                        </a:rPr>
                        <a:t>TERMS YOU SHOULD KNOW</a:t>
                      </a:r>
                    </a:p>
                  </a:txBody>
                  <a:tcPr marL="45705" marR="45705" marT="45705" marB="45705" horzOverflow="overflow">
                    <a:lnB w="38100">
                      <a:solidFill>
                        <a:srgbClr val="FFFFFF"/>
                      </a:solidFill>
                    </a:lnB>
                    <a:solidFill>
                      <a:schemeClr val="accent1"/>
                    </a:solidFill>
                  </a:tcPr>
                </a:tc>
                <a:tc hMerge="1">
                  <a:txBody>
                    <a:bodyPr/>
                    <a:lstStyle/>
                    <a:p>
                      <a:endParaRPr lang="en-US"/>
                    </a:p>
                  </a:txBody>
                  <a:tcPr/>
                </a:tc>
                <a:extLst>
                  <a:ext uri="{0D108BD9-81ED-4DB2-BD59-A6C34878D82A}">
                    <a16:rowId xmlns="" xmlns:a16="http://schemas.microsoft.com/office/drawing/2014/main" val="10000"/>
                  </a:ext>
                </a:extLst>
              </a:tr>
              <a:tr h="2644775">
                <a:tc>
                  <a:txBody>
                    <a:bodyPr/>
                    <a:lstStyle/>
                    <a:p>
                      <a:pPr algn="l">
                        <a:defRPr sz="1800"/>
                      </a:pPr>
                      <a:r>
                        <a:rPr>
                          <a:latin typeface="Arial Narrow" panose="020B0606020202030204" pitchFamily="34" charset="0"/>
                          <a:ea typeface="+mn-ea"/>
                          <a:cs typeface="+mn-cs"/>
                          <a:sym typeface="Calibri"/>
                        </a:rPr>
                        <a:t>Credit Counseling </a:t>
                      </a:r>
                    </a:p>
                  </a:txBody>
                  <a:tcPr marL="45705" marR="45705" marT="45705" marB="45705" horzOverflow="overflow">
                    <a:lnT w="38100">
                      <a:solidFill>
                        <a:srgbClr val="FFFFFF"/>
                      </a:solidFill>
                    </a:lnT>
                    <a:solidFill>
                      <a:srgbClr val="CFD5EA"/>
                    </a:solidFill>
                  </a:tcPr>
                </a:tc>
                <a:tc>
                  <a:txBody>
                    <a:bodyPr/>
                    <a:lstStyle/>
                    <a:p>
                      <a:pPr algn="l">
                        <a:defRPr sz="1800">
                          <a:latin typeface="+mn-lt"/>
                          <a:ea typeface="+mn-ea"/>
                          <a:cs typeface="+mn-cs"/>
                          <a:sym typeface="Calibri"/>
                        </a:defRPr>
                      </a:pPr>
                      <a:r>
                        <a:rPr>
                          <a:latin typeface="Arial Narrow" panose="020B0606020202030204" pitchFamily="34" charset="0"/>
                        </a:rPr>
                        <a:t>Look in your community to locate nonprofit credit counseling agencies that can offer you free or low-cost assistance to get back on track. </a:t>
                      </a:r>
                    </a:p>
                    <a:p>
                      <a:pPr algn="l">
                        <a:defRPr sz="1800">
                          <a:latin typeface="+mn-lt"/>
                          <a:ea typeface="+mn-ea"/>
                          <a:cs typeface="+mn-cs"/>
                          <a:sym typeface="Calibri"/>
                        </a:defRPr>
                      </a:pPr>
                      <a:endParaRPr>
                        <a:latin typeface="Arial Narrow" panose="020B0606020202030204" pitchFamily="34" charset="0"/>
                      </a:endParaRPr>
                    </a:p>
                    <a:p>
                      <a:pPr algn="l">
                        <a:defRPr sz="1800">
                          <a:latin typeface="+mn-lt"/>
                          <a:ea typeface="+mn-ea"/>
                          <a:cs typeface="+mn-cs"/>
                          <a:sym typeface="Calibri"/>
                        </a:defRPr>
                      </a:pPr>
                      <a:r>
                        <a:rPr>
                          <a:latin typeface="Arial Narrow" panose="020B0606020202030204" pitchFamily="34" charset="0"/>
                        </a:rPr>
                        <a:t>Contact the National Foundation for Credit Counseling (</a:t>
                      </a:r>
                      <a:r>
                        <a:rPr u="sng">
                          <a:solidFill>
                            <a:srgbClr val="0563C1"/>
                          </a:solidFill>
                          <a:uFill>
                            <a:solidFill>
                              <a:srgbClr val="0563C1"/>
                            </a:solidFill>
                          </a:uFill>
                          <a:latin typeface="Arial Narrow" panose="020B0606020202030204" pitchFamily="34" charset="0"/>
                          <a:hlinkClick r:id="rId3"/>
                        </a:rPr>
                        <a:t>www.nfcc.org</a:t>
                      </a:r>
                      <a:r>
                        <a:rPr>
                          <a:latin typeface="Arial Narrow" panose="020B0606020202030204" pitchFamily="34" charset="0"/>
                        </a:rPr>
                        <a:t>), which includes more than 700 community-based offices located in all 50 states and Puerto Rico. </a:t>
                      </a:r>
                    </a:p>
                    <a:p>
                      <a:pPr algn="l">
                        <a:defRPr sz="1800">
                          <a:latin typeface="+mn-lt"/>
                          <a:ea typeface="+mn-ea"/>
                          <a:cs typeface="+mn-cs"/>
                          <a:sym typeface="Calibri"/>
                        </a:defRPr>
                      </a:pPr>
                      <a:endParaRPr>
                        <a:latin typeface="Arial Narrow" panose="020B0606020202030204" pitchFamily="34" charset="0"/>
                      </a:endParaRPr>
                    </a:p>
                    <a:p>
                      <a:pPr algn="l">
                        <a:defRPr sz="1800">
                          <a:latin typeface="+mn-lt"/>
                          <a:ea typeface="+mn-ea"/>
                          <a:cs typeface="+mn-cs"/>
                          <a:sym typeface="Calibri"/>
                        </a:defRPr>
                      </a:pPr>
                      <a:r>
                        <a:rPr>
                          <a:latin typeface="Arial Narrow" panose="020B0606020202030204" pitchFamily="34" charset="0"/>
                        </a:rPr>
                        <a:t>To locate a National Foundation for Credit Counseling Member Agency in your area, call: 800-388-2227.</a:t>
                      </a:r>
                    </a:p>
                  </a:txBody>
                  <a:tcPr marL="45705" marR="45705" marT="45705" marB="45705" horzOverflow="overflow">
                    <a:lnT w="38100">
                      <a:solidFill>
                        <a:srgbClr val="FFFFFF"/>
                      </a:solidFill>
                    </a:lnT>
                    <a:solidFill>
                      <a:srgbClr val="CFD5EA"/>
                    </a:solidFill>
                  </a:tcPr>
                </a:tc>
                <a:extLst>
                  <a:ext uri="{0D108BD9-81ED-4DB2-BD59-A6C34878D82A}">
                    <a16:rowId xmlns="" xmlns:a16="http://schemas.microsoft.com/office/drawing/2014/main" val="10001"/>
                  </a:ext>
                </a:extLst>
              </a:tr>
              <a:tr h="1257300">
                <a:tc>
                  <a:txBody>
                    <a:bodyPr/>
                    <a:lstStyle/>
                    <a:p>
                      <a:pPr algn="l">
                        <a:defRPr sz="1800"/>
                      </a:pPr>
                      <a:r>
                        <a:rPr>
                          <a:latin typeface="Arial Narrow" panose="020B0606020202030204" pitchFamily="34" charset="0"/>
                          <a:ea typeface="+mn-ea"/>
                          <a:cs typeface="+mn-cs"/>
                          <a:sym typeface="Calibri"/>
                        </a:rPr>
                        <a:t>Credit Repair Companies </a:t>
                      </a:r>
                    </a:p>
                  </a:txBody>
                  <a:tcPr marL="45705" marR="45705" marT="45705" marB="45705" horzOverflow="overflow">
                    <a:solidFill>
                      <a:srgbClr val="E9EBF5"/>
                    </a:solidFill>
                  </a:tcPr>
                </a:tc>
                <a:tc>
                  <a:txBody>
                    <a:bodyPr/>
                    <a:lstStyle/>
                    <a:p>
                      <a:pPr algn="l">
                        <a:defRPr sz="1800"/>
                      </a:pPr>
                      <a:r>
                        <a:rPr>
                          <a:latin typeface="Arial Narrow" panose="020B0606020202030204" pitchFamily="34" charset="0"/>
                          <a:ea typeface="+mn-ea"/>
                          <a:cs typeface="+mn-cs"/>
                          <a:sym typeface="Calibri"/>
                        </a:rPr>
                        <a:t>Credit repair companies are private, for-profit businesses that claim to offer consumers with credit and debt repayment difficulties assistance in “fixing” their credit problems and/or “fixing” an impaired credit report. </a:t>
                      </a:r>
                    </a:p>
                  </a:txBody>
                  <a:tcPr marL="45705" marR="45705" marT="45705" marB="45705" horzOverflow="overflow">
                    <a:solidFill>
                      <a:srgbClr val="E9EBF5"/>
                    </a:solidFill>
                  </a:tcPr>
                </a:tc>
                <a:extLst>
                  <a:ext uri="{0D108BD9-81ED-4DB2-BD59-A6C34878D82A}">
                    <a16:rowId xmlns="" xmlns:a16="http://schemas.microsoft.com/office/drawing/2014/main" val="10002"/>
                  </a:ext>
                </a:extLst>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58</a:t>
            </a:fld>
            <a:endParaRPr lang="en-US"/>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Goal Setting is IMPORTANT to Every Budget"/>
          <p:cNvSpPr txBox="1">
            <a:spLocks noGrp="1"/>
          </p:cNvSpPr>
          <p:nvPr>
            <p:ph type="title" idx="4294967295"/>
          </p:nvPr>
        </p:nvSpPr>
        <p:spPr>
          <a:xfrm>
            <a:off x="495300" y="620712"/>
            <a:ext cx="11144250" cy="742951"/>
          </a:xfrm>
          <a:prstGeom prst="rect">
            <a:avLst/>
          </a:prstGeom>
        </p:spPr>
        <p:txBody>
          <a:bodyPr>
            <a:normAutofit/>
          </a:bodyPr>
          <a:lstStyle/>
          <a:p>
            <a:r>
              <a:rPr/>
              <a:t>Goal Setting is IMPORTANT to Every Budget</a:t>
            </a:r>
          </a:p>
        </p:txBody>
      </p:sp>
      <p:pic>
        <p:nvPicPr>
          <p:cNvPr id="350" name="image.png" descr="image.png"/>
          <p:cNvPicPr>
            <a:picLocks noChangeAspect="1"/>
          </p:cNvPicPr>
          <p:nvPr/>
        </p:nvPicPr>
        <p:blipFill>
          <a:blip r:embed="rId3">
            <a:extLst/>
          </a:blip>
          <a:srcRect l="30" t="13995" b="445"/>
          <a:stretch>
            <a:fillRect/>
          </a:stretch>
        </p:blipFill>
        <p:spPr>
          <a:xfrm>
            <a:off x="1323975" y="1562100"/>
            <a:ext cx="9484005" cy="4846638"/>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59</a:t>
            </a:fld>
            <a:endParaRPr lang="en-US"/>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reditSmart®"/>
          <p:cNvSpPr txBox="1">
            <a:spLocks noGrp="1"/>
          </p:cNvSpPr>
          <p:nvPr>
            <p:ph type="title" idx="4294967295"/>
          </p:nvPr>
        </p:nvSpPr>
        <p:spPr>
          <a:xfrm>
            <a:off x="495300" y="620712"/>
            <a:ext cx="11144250" cy="742951"/>
          </a:xfrm>
          <a:prstGeom prst="rect">
            <a:avLst/>
          </a:prstGeom>
        </p:spPr>
        <p:txBody>
          <a:bodyPr>
            <a:normAutofit/>
          </a:bodyPr>
          <a:lstStyle/>
          <a:p>
            <a:r>
              <a:rPr/>
              <a:t>CreditSmart</a:t>
            </a:r>
            <a:r>
              <a:rPr baseline="30000"/>
              <a:t>®</a:t>
            </a:r>
          </a:p>
        </p:txBody>
      </p:sp>
      <p:pic>
        <p:nvPicPr>
          <p:cNvPr id="99" name="image.png" descr="image.png"/>
          <p:cNvPicPr>
            <a:picLocks noChangeAspect="1"/>
          </p:cNvPicPr>
          <p:nvPr/>
        </p:nvPicPr>
        <p:blipFill>
          <a:blip r:embed="rId3">
            <a:extLst/>
          </a:blip>
          <a:srcRect t="20497"/>
          <a:stretch>
            <a:fillRect/>
          </a:stretch>
        </p:blipFill>
        <p:spPr>
          <a:xfrm>
            <a:off x="9093200" y="711199"/>
            <a:ext cx="2489200" cy="895351"/>
          </a:xfrm>
          <a:prstGeom prst="rect">
            <a:avLst/>
          </a:prstGeom>
          <a:ln w="12700">
            <a:miter lim="400000"/>
          </a:ln>
        </p:spPr>
      </p:pic>
      <p:pic>
        <p:nvPicPr>
          <p:cNvPr id="100" name="image.jpeg" descr="image.jpeg"/>
          <p:cNvPicPr>
            <a:picLocks noChangeAspect="1"/>
          </p:cNvPicPr>
          <p:nvPr/>
        </p:nvPicPr>
        <p:blipFill>
          <a:blip r:embed="rId4">
            <a:extLst/>
          </a:blip>
          <a:stretch>
            <a:fillRect/>
          </a:stretch>
        </p:blipFill>
        <p:spPr>
          <a:xfrm>
            <a:off x="6567487" y="762000"/>
            <a:ext cx="2301876" cy="838200"/>
          </a:xfrm>
          <a:prstGeom prst="rect">
            <a:avLst/>
          </a:prstGeom>
          <a:ln w="12700">
            <a:miter lim="400000"/>
          </a:ln>
        </p:spPr>
      </p:pic>
      <p:sp>
        <p:nvSpPr>
          <p:cNvPr id="101" name="As part of this ongoing commitment, Freddie Mac developed a multilingual financial education curriculum and consumer outreach initiative designed to help consumers build and maintain better credit, make sound financial decisions, and understand the steps to sustainable homeownership.…"/>
          <p:cNvSpPr txBox="1">
            <a:spLocks noGrp="1"/>
          </p:cNvSpPr>
          <p:nvPr>
            <p:ph type="body" idx="4294967295"/>
          </p:nvPr>
        </p:nvSpPr>
        <p:spPr>
          <a:xfrm>
            <a:off x="481012" y="1814512"/>
            <a:ext cx="11158538" cy="4362451"/>
          </a:xfrm>
          <a:prstGeom prst="rect">
            <a:avLst/>
          </a:prstGeom>
        </p:spPr>
        <p:txBody>
          <a:bodyPr>
            <a:normAutofit/>
          </a:bodyPr>
          <a:lstStyle/>
          <a:p>
            <a:pPr marL="361950" indent="-361950">
              <a:lnSpc>
                <a:spcPct val="100000"/>
              </a:lnSpc>
              <a:defRPr sz="3000"/>
            </a:pPr>
            <a:r>
              <a:rPr sz="2800"/>
              <a:t>As part of this ongoing commitment, Freddie Mac developed a multilingual financial education curriculum and consumer outreach initiative designed to help consumers</a:t>
            </a:r>
            <a:r>
              <a:rPr lang="en-US" sz="2800"/>
              <a:t>:</a:t>
            </a:r>
          </a:p>
          <a:p>
            <a:pPr marL="847725" lvl="1" indent="-361950">
              <a:lnSpc>
                <a:spcPct val="100000"/>
              </a:lnSpc>
              <a:defRPr sz="3000"/>
            </a:pPr>
            <a:r>
              <a:rPr lang="en-US" sz="2800"/>
              <a:t>B</a:t>
            </a:r>
            <a:r>
              <a:rPr sz="2800"/>
              <a:t>uild and maintain better credit</a:t>
            </a:r>
            <a:r>
              <a:rPr lang="en-US" sz="2800"/>
              <a:t>.</a:t>
            </a:r>
          </a:p>
          <a:p>
            <a:pPr marL="847725" lvl="1" indent="-361950">
              <a:lnSpc>
                <a:spcPct val="100000"/>
              </a:lnSpc>
              <a:defRPr sz="3000"/>
            </a:pPr>
            <a:r>
              <a:rPr lang="en-US" sz="2800"/>
              <a:t>Ma</a:t>
            </a:r>
            <a:r>
              <a:rPr sz="2800"/>
              <a:t>ke sound financial decisions</a:t>
            </a:r>
            <a:r>
              <a:rPr lang="en-US" sz="2800"/>
              <a:t>.</a:t>
            </a:r>
          </a:p>
          <a:p>
            <a:pPr marL="847725" lvl="1" indent="-361950">
              <a:lnSpc>
                <a:spcPct val="100000"/>
              </a:lnSpc>
              <a:defRPr sz="3000"/>
            </a:pPr>
            <a:r>
              <a:rPr lang="en-US" sz="2800"/>
              <a:t>U</a:t>
            </a:r>
            <a:r>
              <a:rPr sz="2800"/>
              <a:t>nderstand the steps to sustainable homeownership. </a:t>
            </a:r>
          </a:p>
          <a:p>
            <a:pPr marL="361950" indent="-361950">
              <a:lnSpc>
                <a:spcPct val="100000"/>
              </a:lnSpc>
              <a:defRPr sz="3000"/>
            </a:pPr>
            <a:r>
              <a:rPr sz="2800"/>
              <a:t>Five different languages: </a:t>
            </a:r>
            <a:r>
              <a:rPr sz="2800" i="1"/>
              <a:t>English, Spanish, Chinese, Vietnamese and Korean</a:t>
            </a:r>
          </a:p>
        </p:txBody>
      </p:sp>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Where Do I START?"/>
          <p:cNvSpPr txBox="1">
            <a:spLocks noGrp="1"/>
          </p:cNvSpPr>
          <p:nvPr>
            <p:ph type="title" idx="4294967295"/>
          </p:nvPr>
        </p:nvSpPr>
        <p:spPr>
          <a:xfrm>
            <a:off x="495300" y="620712"/>
            <a:ext cx="11144250" cy="742951"/>
          </a:xfrm>
          <a:prstGeom prst="rect">
            <a:avLst/>
          </a:prstGeom>
        </p:spPr>
        <p:txBody>
          <a:bodyPr>
            <a:normAutofit/>
          </a:bodyPr>
          <a:lstStyle/>
          <a:p>
            <a:r>
              <a:rPr/>
              <a:t>Where Do I START?</a:t>
            </a:r>
          </a:p>
        </p:txBody>
      </p:sp>
      <p:sp>
        <p:nvSpPr>
          <p:cNvPr id="353" name="Managing your finances will be less difficult if you set goals and remain focused on attaining them.…"/>
          <p:cNvSpPr txBox="1">
            <a:spLocks noGrp="1"/>
          </p:cNvSpPr>
          <p:nvPr>
            <p:ph type="body" sz="half" idx="4294967295"/>
          </p:nvPr>
        </p:nvSpPr>
        <p:spPr>
          <a:xfrm>
            <a:off x="481012" y="1597024"/>
            <a:ext cx="7083426" cy="4972217"/>
          </a:xfrm>
          <a:prstGeom prst="rect">
            <a:avLst/>
          </a:prstGeom>
        </p:spPr>
        <p:txBody>
          <a:bodyPr>
            <a:normAutofit/>
          </a:bodyPr>
          <a:lstStyle/>
          <a:p>
            <a:pPr marL="344487" indent="-344487">
              <a:lnSpc>
                <a:spcPct val="100000"/>
              </a:lnSpc>
              <a:defRPr sz="3300"/>
            </a:pPr>
            <a:r>
              <a:rPr/>
              <a:t>Managing your finances will be less difficult if you set goals and remain focused on attaining them. </a:t>
            </a:r>
          </a:p>
          <a:p>
            <a:pPr marL="344487" indent="-344487">
              <a:lnSpc>
                <a:spcPct val="100000"/>
              </a:lnSpc>
              <a:defRPr sz="3300"/>
            </a:pPr>
            <a:r>
              <a:rPr/>
              <a:t>Writing down your goals and the timeframe for achieving them is an important step in moving toward making them come true. </a:t>
            </a:r>
          </a:p>
          <a:p>
            <a:pPr marL="344487" indent="-344487">
              <a:lnSpc>
                <a:spcPct val="100000"/>
              </a:lnSpc>
              <a:defRPr sz="3300"/>
            </a:pPr>
            <a:r>
              <a:rPr/>
              <a:t>Goals will change based on time, situations and/or events. </a:t>
            </a:r>
          </a:p>
        </p:txBody>
      </p:sp>
      <p:pic>
        <p:nvPicPr>
          <p:cNvPr id="354" name="image.png" descr="image.png"/>
          <p:cNvPicPr>
            <a:picLocks noChangeAspect="1"/>
          </p:cNvPicPr>
          <p:nvPr/>
        </p:nvPicPr>
        <p:blipFill>
          <a:blip r:embed="rId3">
            <a:extLst/>
          </a:blip>
          <a:stretch>
            <a:fillRect/>
          </a:stretch>
        </p:blipFill>
        <p:spPr>
          <a:xfrm>
            <a:off x="7900987" y="1741487"/>
            <a:ext cx="3681413" cy="186055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60</a:t>
            </a:fld>
            <a:endParaRPr lang="en-US"/>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Goals Can CHANGE"/>
          <p:cNvSpPr txBox="1">
            <a:spLocks noGrp="1"/>
          </p:cNvSpPr>
          <p:nvPr>
            <p:ph type="title" idx="4294967295"/>
          </p:nvPr>
        </p:nvSpPr>
        <p:spPr>
          <a:xfrm>
            <a:off x="495300" y="620712"/>
            <a:ext cx="11144250" cy="742951"/>
          </a:xfrm>
          <a:prstGeom prst="rect">
            <a:avLst/>
          </a:prstGeom>
        </p:spPr>
        <p:txBody>
          <a:bodyPr>
            <a:normAutofit/>
          </a:bodyPr>
          <a:lstStyle/>
          <a:p>
            <a:r>
              <a:rPr/>
              <a:t>Goals Can CHANGE</a:t>
            </a:r>
          </a:p>
        </p:txBody>
      </p:sp>
      <p:sp>
        <p:nvSpPr>
          <p:cNvPr id="357" name="What are your short-term and long-term goals?…"/>
          <p:cNvSpPr txBox="1">
            <a:spLocks noGrp="1"/>
          </p:cNvSpPr>
          <p:nvPr>
            <p:ph type="body" idx="4294967295"/>
          </p:nvPr>
        </p:nvSpPr>
        <p:spPr>
          <a:xfrm>
            <a:off x="481012" y="1597025"/>
            <a:ext cx="11158538" cy="4579938"/>
          </a:xfrm>
          <a:prstGeom prst="rect">
            <a:avLst/>
          </a:prstGeom>
        </p:spPr>
        <p:txBody>
          <a:bodyPr>
            <a:normAutofit/>
          </a:bodyPr>
          <a:lstStyle/>
          <a:p>
            <a:pPr marL="344487" indent="-344487">
              <a:lnSpc>
                <a:spcPct val="100000"/>
              </a:lnSpc>
            </a:pPr>
            <a:r>
              <a:rPr/>
              <a:t>What are your short-term and long-term goals? </a:t>
            </a:r>
          </a:p>
          <a:p>
            <a:pPr marL="344487" indent="-344487">
              <a:lnSpc>
                <a:spcPct val="100000"/>
              </a:lnSpc>
            </a:pPr>
            <a:r>
              <a:rPr/>
              <a:t>What plans do you have in place to achieve these goals? </a:t>
            </a:r>
          </a:p>
          <a:p>
            <a:pPr marL="344487" indent="-344487">
              <a:lnSpc>
                <a:spcPct val="100000"/>
              </a:lnSpc>
            </a:pPr>
            <a:r>
              <a:rPr/>
              <a:t>How often do your goals change? </a:t>
            </a:r>
          </a:p>
          <a:p>
            <a:pPr marL="344487" indent="-344487">
              <a:lnSpc>
                <a:spcPct val="100000"/>
              </a:lnSpc>
            </a:pPr>
            <a:r>
              <a:rPr/>
              <a:t>Have you had a goal that you were not able to achieve? </a:t>
            </a:r>
          </a:p>
          <a:p>
            <a:pPr marL="344487" indent="-344487">
              <a:lnSpc>
                <a:spcPct val="100000"/>
              </a:lnSpc>
            </a:pPr>
            <a:r>
              <a:rPr/>
              <a:t>If so, why? Why is it important to write down your goals?</a:t>
            </a:r>
          </a:p>
        </p:txBody>
      </p:sp>
      <p:sp>
        <p:nvSpPr>
          <p:cNvPr id="2" name="Slide Number Placeholder 1"/>
          <p:cNvSpPr>
            <a:spLocks noGrp="1"/>
          </p:cNvSpPr>
          <p:nvPr>
            <p:ph type="sldNum" sz="quarter" idx="2"/>
          </p:nvPr>
        </p:nvSpPr>
        <p:spPr/>
        <p:txBody>
          <a:bodyPr/>
          <a:lstStyle/>
          <a:p>
            <a:fld id="{86CB4B4D-7CA3-9044-876B-883B54F8677D}" type="slidenum">
              <a:rPr lang="en-US" smtClean="0"/>
              <a:t>61</a:t>
            </a:fld>
            <a:endParaRPr lang="en-US"/>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Our Definition of GOALS"/>
          <p:cNvSpPr txBox="1">
            <a:spLocks noGrp="1"/>
          </p:cNvSpPr>
          <p:nvPr>
            <p:ph type="title" idx="4294967295"/>
          </p:nvPr>
        </p:nvSpPr>
        <p:spPr>
          <a:xfrm>
            <a:off x="495300" y="620712"/>
            <a:ext cx="11144250" cy="742951"/>
          </a:xfrm>
          <a:prstGeom prst="rect">
            <a:avLst/>
          </a:prstGeom>
        </p:spPr>
        <p:txBody>
          <a:bodyPr>
            <a:normAutofit/>
          </a:bodyPr>
          <a:lstStyle/>
          <a:p>
            <a:r>
              <a:rPr/>
              <a:t>Our Definition of GOALS</a:t>
            </a:r>
          </a:p>
        </p:txBody>
      </p:sp>
      <p:sp>
        <p:nvSpPr>
          <p:cNvPr id="360" name="Short-term goals can be achieved in six months or less.…"/>
          <p:cNvSpPr txBox="1">
            <a:spLocks noGrp="1"/>
          </p:cNvSpPr>
          <p:nvPr>
            <p:ph type="body" sz="half" idx="4294967295"/>
          </p:nvPr>
        </p:nvSpPr>
        <p:spPr>
          <a:xfrm>
            <a:off x="481012" y="1597025"/>
            <a:ext cx="6904038" cy="4579938"/>
          </a:xfrm>
          <a:prstGeom prst="rect">
            <a:avLst/>
          </a:prstGeom>
        </p:spPr>
        <p:txBody>
          <a:bodyPr>
            <a:normAutofit/>
          </a:bodyPr>
          <a:lstStyle/>
          <a:p>
            <a:pPr marL="344487" indent="-344487">
              <a:defRPr sz="3300"/>
            </a:pPr>
            <a:r>
              <a:rPr/>
              <a:t>Short-term goals can be achieved in six months or less. </a:t>
            </a:r>
          </a:p>
          <a:p>
            <a:pPr marL="344487" indent="-344487">
              <a:defRPr sz="3300"/>
            </a:pPr>
            <a:r>
              <a:rPr/>
              <a:t>Medium-term goals can be achieved in seven months to one year. </a:t>
            </a:r>
          </a:p>
          <a:p>
            <a:pPr marL="344487" indent="-344487">
              <a:defRPr sz="3300"/>
            </a:pPr>
            <a:r>
              <a:rPr/>
              <a:t>Long-term goals can be achieved in more than one year. </a:t>
            </a:r>
          </a:p>
          <a:p>
            <a:pPr marL="344487" indent="-344487">
              <a:defRPr sz="3300"/>
            </a:pPr>
            <a:r>
              <a:rPr/>
              <a:t>When setting goals, decide which goals are most important and assign each goal a priority. </a:t>
            </a:r>
          </a:p>
        </p:txBody>
      </p:sp>
      <p:pic>
        <p:nvPicPr>
          <p:cNvPr id="361" name="image.png" descr="image.png"/>
          <p:cNvPicPr>
            <a:picLocks noChangeAspect="1"/>
          </p:cNvPicPr>
          <p:nvPr/>
        </p:nvPicPr>
        <p:blipFill>
          <a:blip r:embed="rId3">
            <a:extLst/>
          </a:blip>
          <a:stretch>
            <a:fillRect/>
          </a:stretch>
        </p:blipFill>
        <p:spPr>
          <a:xfrm>
            <a:off x="7670800" y="1749425"/>
            <a:ext cx="3911600" cy="259556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62</a:t>
            </a:fld>
            <a:endParaRPr lang="en-US"/>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hat Question"/>
          <p:cNvSpPr txBox="1">
            <a:spLocks noGrp="1"/>
          </p:cNvSpPr>
          <p:nvPr>
            <p:ph type="title" idx="4294967295"/>
          </p:nvPr>
        </p:nvSpPr>
        <p:spPr>
          <a:xfrm>
            <a:off x="495300" y="620712"/>
            <a:ext cx="11144250" cy="742951"/>
          </a:xfrm>
          <a:prstGeom prst="rect">
            <a:avLst/>
          </a:prstGeom>
        </p:spPr>
        <p:txBody>
          <a:bodyPr>
            <a:normAutofit/>
          </a:bodyPr>
          <a:lstStyle/>
          <a:p>
            <a:r>
              <a:rPr/>
              <a:t>Chat Question</a:t>
            </a:r>
          </a:p>
        </p:txBody>
      </p:sp>
      <p:sp>
        <p:nvSpPr>
          <p:cNvPr id="364" name="What are some examples of life changes you may experience that may have an impact on achieving your goals?"/>
          <p:cNvSpPr txBox="1">
            <a:spLocks noGrp="1"/>
          </p:cNvSpPr>
          <p:nvPr>
            <p:ph type="body" idx="4294967295"/>
          </p:nvPr>
        </p:nvSpPr>
        <p:spPr>
          <a:xfrm>
            <a:off x="481012" y="2508250"/>
            <a:ext cx="11158538" cy="3668713"/>
          </a:xfrm>
          <a:prstGeom prst="rect">
            <a:avLst/>
          </a:prstGeom>
        </p:spPr>
        <p:txBody>
          <a:bodyPr>
            <a:normAutofit/>
          </a:bodyPr>
          <a:lstStyle>
            <a:lvl1pPr marL="0" indent="0">
              <a:buSzTx/>
              <a:buNone/>
            </a:lvl1pPr>
          </a:lstStyle>
          <a:p>
            <a:r>
              <a:rPr/>
              <a:t>What are some examples of life changes you may experience that may have an impact on achieving your goals? </a:t>
            </a:r>
          </a:p>
        </p:txBody>
      </p:sp>
      <p:sp>
        <p:nvSpPr>
          <p:cNvPr id="2" name="Slide Number Placeholder 1"/>
          <p:cNvSpPr>
            <a:spLocks noGrp="1"/>
          </p:cNvSpPr>
          <p:nvPr>
            <p:ph type="sldNum" sz="quarter" idx="2"/>
          </p:nvPr>
        </p:nvSpPr>
        <p:spPr/>
        <p:txBody>
          <a:bodyPr/>
          <a:lstStyle/>
          <a:p>
            <a:fld id="{86CB4B4D-7CA3-9044-876B-883B54F8677D}" type="slidenum">
              <a:rPr lang="en-US" smtClean="0"/>
              <a:t>63</a:t>
            </a:fld>
            <a:endParaRPr lang="en-US"/>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We All Have Life Challenges…"/>
          <p:cNvSpPr txBox="1">
            <a:spLocks noGrp="1"/>
          </p:cNvSpPr>
          <p:nvPr>
            <p:ph type="title" idx="4294967295"/>
          </p:nvPr>
        </p:nvSpPr>
        <p:spPr>
          <a:xfrm>
            <a:off x="495300" y="620712"/>
            <a:ext cx="11144250" cy="742951"/>
          </a:xfrm>
          <a:prstGeom prst="rect">
            <a:avLst/>
          </a:prstGeom>
        </p:spPr>
        <p:txBody>
          <a:bodyPr>
            <a:normAutofit/>
          </a:bodyPr>
          <a:lstStyle/>
          <a:p>
            <a:r>
              <a:rPr/>
              <a:t>We All Have Life Challenges… </a:t>
            </a:r>
          </a:p>
        </p:txBody>
      </p:sp>
      <p:sp>
        <p:nvSpPr>
          <p:cNvPr id="367" name="Remember:…"/>
          <p:cNvSpPr txBox="1">
            <a:spLocks noGrp="1"/>
          </p:cNvSpPr>
          <p:nvPr>
            <p:ph type="body" idx="4294967295"/>
          </p:nvPr>
        </p:nvSpPr>
        <p:spPr>
          <a:xfrm>
            <a:off x="481012" y="1597025"/>
            <a:ext cx="9095250" cy="4579938"/>
          </a:xfrm>
          <a:prstGeom prst="rect">
            <a:avLst/>
          </a:prstGeom>
        </p:spPr>
        <p:txBody>
          <a:bodyPr>
            <a:normAutofit/>
          </a:bodyPr>
          <a:lstStyle/>
          <a:p>
            <a:pPr marL="0" indent="0">
              <a:lnSpc>
                <a:spcPct val="100000"/>
              </a:lnSpc>
              <a:buSzTx/>
              <a:buNone/>
            </a:pPr>
            <a:r>
              <a:rPr/>
              <a:t>Remember:</a:t>
            </a:r>
          </a:p>
          <a:p>
            <a:pPr marL="527050" indent="-346075">
              <a:lnSpc>
                <a:spcPct val="100000"/>
              </a:lnSpc>
            </a:pPr>
            <a:r>
              <a:rPr/>
              <a:t>Always be prepared to reexamine your goals. Your goals and priorities will change over time.</a:t>
            </a:r>
          </a:p>
          <a:p>
            <a:pPr marL="527050" indent="-346075">
              <a:lnSpc>
                <a:spcPct val="100000"/>
              </a:lnSpc>
            </a:pPr>
            <a:r>
              <a:rPr/>
              <a:t>Always take the time to ask yourself, if you are on target with your stated goals. If not, refocus, adjust, if necessary start all over again. It’s okay!</a:t>
            </a:r>
          </a:p>
        </p:txBody>
      </p:sp>
      <p:pic>
        <p:nvPicPr>
          <p:cNvPr id="368" name="image.png" descr="image.png"/>
          <p:cNvPicPr>
            <a:picLocks noChangeAspect="1"/>
          </p:cNvPicPr>
          <p:nvPr/>
        </p:nvPicPr>
        <p:blipFill>
          <a:blip r:embed="rId3">
            <a:extLst/>
          </a:blip>
          <a:stretch>
            <a:fillRect/>
          </a:stretch>
        </p:blipFill>
        <p:spPr>
          <a:xfrm>
            <a:off x="9626600" y="2154237"/>
            <a:ext cx="1955800" cy="19685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64</a:t>
            </a:fld>
            <a:endParaRPr lang="en-US"/>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sources"/>
          <p:cNvSpPr txBox="1">
            <a:spLocks noGrp="1"/>
          </p:cNvSpPr>
          <p:nvPr>
            <p:ph type="title" idx="4294967295"/>
          </p:nvPr>
        </p:nvSpPr>
        <p:spPr>
          <a:xfrm>
            <a:off x="495300" y="620712"/>
            <a:ext cx="11144250" cy="742951"/>
          </a:xfrm>
          <a:prstGeom prst="rect">
            <a:avLst/>
          </a:prstGeom>
        </p:spPr>
        <p:txBody>
          <a:bodyPr>
            <a:normAutofit/>
          </a:bodyPr>
          <a:lstStyle/>
          <a:p>
            <a:r>
              <a:rPr/>
              <a:t>Resources</a:t>
            </a:r>
          </a:p>
        </p:txBody>
      </p:sp>
      <p:graphicFrame>
        <p:nvGraphicFramePr>
          <p:cNvPr id="371" name="Table"/>
          <p:cNvGraphicFramePr/>
          <p:nvPr/>
        </p:nvGraphicFramePr>
        <p:xfrm>
          <a:off x="609600" y="1562100"/>
          <a:ext cx="10972800" cy="5068885"/>
        </p:xfrm>
        <a:graphic>
          <a:graphicData uri="http://schemas.openxmlformats.org/drawingml/2006/table">
            <a:tbl>
              <a:tblPr>
                <a:tableStyleId>{4C3C2611-4C71-4FC5-86AE-919BDF0F9419}</a:tableStyleId>
              </a:tblPr>
              <a:tblGrid>
                <a:gridCol w="5594350">
                  <a:extLst>
                    <a:ext uri="{9D8B030D-6E8A-4147-A177-3AD203B41FA5}">
                      <a16:colId xmlns="" xmlns:a16="http://schemas.microsoft.com/office/drawing/2014/main" val="20000"/>
                    </a:ext>
                  </a:extLst>
                </a:gridCol>
                <a:gridCol w="5378450">
                  <a:extLst>
                    <a:ext uri="{9D8B030D-6E8A-4147-A177-3AD203B41FA5}">
                      <a16:colId xmlns="" xmlns:a16="http://schemas.microsoft.com/office/drawing/2014/main" val="20001"/>
                    </a:ext>
                  </a:extLst>
                </a:gridCol>
              </a:tblGrid>
              <a:tr h="749300">
                <a:tc>
                  <a:txBody>
                    <a:bodyPr/>
                    <a:lstStyle/>
                    <a:p>
                      <a:pPr algn="l">
                        <a:spcBef>
                          <a:spcPts val="600"/>
                        </a:spcBef>
                        <a:defRPr sz="1800"/>
                      </a:pPr>
                      <a:r>
                        <a:rPr sz="1700"/>
                        <a:t>For Information and technical assistance on the Americans with Disabilities Act</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3"/>
                        </a:rPr>
                        <a:t>https://www.ada.gov</a:t>
                      </a:r>
                    </a:p>
                  </a:txBody>
                  <a:tcPr marL="45714" marR="45714" marT="45714" marB="45714" horzOverflow="overflow">
                    <a:solidFill>
                      <a:srgbClr val="EDEDED"/>
                    </a:solidFill>
                  </a:tcPr>
                </a:tc>
                <a:extLst>
                  <a:ext uri="{0D108BD9-81ED-4DB2-BD59-A6C34878D82A}">
                    <a16:rowId xmlns="" xmlns:a16="http://schemas.microsoft.com/office/drawing/2014/main" val="10000"/>
                  </a:ext>
                </a:extLst>
              </a:tr>
              <a:tr h="720725">
                <a:tc>
                  <a:txBody>
                    <a:bodyPr/>
                    <a:lstStyle/>
                    <a:p>
                      <a:pPr algn="l">
                        <a:spcBef>
                          <a:spcPts val="600"/>
                        </a:spcBef>
                        <a:defRPr sz="1800"/>
                      </a:pPr>
                      <a:r>
                        <a:rPr sz="1700"/>
                        <a:t>Helpwithmybank.gov helps you find answers to your questions regarding national banks and federal savings associations.</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4"/>
                        </a:rPr>
                        <a:t>https://www.helpwithmybank.gov/index.html</a:t>
                      </a:r>
                    </a:p>
                  </a:txBody>
                  <a:tcPr marL="45714" marR="45714" marT="45714" marB="45714" horzOverflow="overflow">
                    <a:solidFill>
                      <a:srgbClr val="EDEDED"/>
                    </a:solidFill>
                  </a:tcPr>
                </a:tc>
                <a:extLst>
                  <a:ext uri="{0D108BD9-81ED-4DB2-BD59-A6C34878D82A}">
                    <a16:rowId xmlns="" xmlns:a16="http://schemas.microsoft.com/office/drawing/2014/main" val="10001"/>
                  </a:ext>
                </a:extLst>
              </a:tr>
              <a:tr h="442912">
                <a:tc>
                  <a:txBody>
                    <a:bodyPr/>
                    <a:lstStyle/>
                    <a:p>
                      <a:pPr algn="l">
                        <a:spcBef>
                          <a:spcPts val="600"/>
                        </a:spcBef>
                        <a:defRPr sz="1800"/>
                      </a:pPr>
                      <a:r>
                        <a:rPr sz="1700"/>
                        <a:t>Consumer Financial Protection Bureau</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5"/>
                        </a:rPr>
                        <a:t>https://www.consumerfinance.gov</a:t>
                      </a:r>
                    </a:p>
                  </a:txBody>
                  <a:tcPr marL="45714" marR="45714" marT="45714" marB="45714" horzOverflow="overflow">
                    <a:solidFill>
                      <a:srgbClr val="EDEDED"/>
                    </a:solidFill>
                  </a:tcPr>
                </a:tc>
                <a:extLst>
                  <a:ext uri="{0D108BD9-81ED-4DB2-BD59-A6C34878D82A}">
                    <a16:rowId xmlns="" xmlns:a16="http://schemas.microsoft.com/office/drawing/2014/main" val="10002"/>
                  </a:ext>
                </a:extLst>
              </a:tr>
              <a:tr h="471487">
                <a:tc>
                  <a:txBody>
                    <a:bodyPr/>
                    <a:lstStyle/>
                    <a:p>
                      <a:pPr algn="l">
                        <a:spcBef>
                          <a:spcPts val="600"/>
                        </a:spcBef>
                        <a:defRPr sz="1800"/>
                      </a:pPr>
                      <a:r>
                        <a:rPr sz="1700"/>
                        <a:t>Medicaid</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6"/>
                        </a:rPr>
                        <a:t>https://www.medicaid.gov/index.html</a:t>
                      </a:r>
                    </a:p>
                  </a:txBody>
                  <a:tcPr marL="45714" marR="45714" marT="45714" marB="45714" horzOverflow="overflow">
                    <a:solidFill>
                      <a:srgbClr val="EDEDED"/>
                    </a:solidFill>
                  </a:tcPr>
                </a:tc>
                <a:extLst>
                  <a:ext uri="{0D108BD9-81ED-4DB2-BD59-A6C34878D82A}">
                    <a16:rowId xmlns="" xmlns:a16="http://schemas.microsoft.com/office/drawing/2014/main" val="10003"/>
                  </a:ext>
                </a:extLst>
              </a:tr>
              <a:tr h="512762">
                <a:tc>
                  <a:txBody>
                    <a:bodyPr/>
                    <a:lstStyle/>
                    <a:p>
                      <a:pPr algn="l">
                        <a:spcBef>
                          <a:spcPts val="600"/>
                        </a:spcBef>
                        <a:defRPr sz="1800"/>
                      </a:pPr>
                      <a:r>
                        <a:rPr sz="1700"/>
                        <a:t>Medicare</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7"/>
                        </a:rPr>
                        <a:t>https://www.medicare.gov/people-like-me/disability/disability.html</a:t>
                      </a:r>
                    </a:p>
                  </a:txBody>
                  <a:tcPr marL="45714" marR="45714" marT="45714" marB="45714" horzOverflow="overflow">
                    <a:solidFill>
                      <a:srgbClr val="EDEDED"/>
                    </a:solidFill>
                  </a:tcPr>
                </a:tc>
                <a:extLst>
                  <a:ext uri="{0D108BD9-81ED-4DB2-BD59-A6C34878D82A}">
                    <a16:rowId xmlns="" xmlns:a16="http://schemas.microsoft.com/office/drawing/2014/main" val="10004"/>
                  </a:ext>
                </a:extLst>
              </a:tr>
              <a:tr h="430212">
                <a:tc>
                  <a:txBody>
                    <a:bodyPr/>
                    <a:lstStyle/>
                    <a:p>
                      <a:pPr algn="l">
                        <a:spcBef>
                          <a:spcPts val="600"/>
                        </a:spcBef>
                        <a:defRPr sz="1800"/>
                      </a:pPr>
                      <a:r>
                        <a:rPr sz="1700"/>
                        <a:t>MyMoney.gov</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8"/>
                        </a:rPr>
                        <a:t>https://www.mymoney.gov/Pages/default.aspx</a:t>
                      </a:r>
                    </a:p>
                  </a:txBody>
                  <a:tcPr marL="45714" marR="45714" marT="45714" marB="45714" horzOverflow="overflow">
                    <a:solidFill>
                      <a:srgbClr val="EDEDED"/>
                    </a:solidFill>
                  </a:tcPr>
                </a:tc>
                <a:extLst>
                  <a:ext uri="{0D108BD9-81ED-4DB2-BD59-A6C34878D82A}">
                    <a16:rowId xmlns="" xmlns:a16="http://schemas.microsoft.com/office/drawing/2014/main" val="10005"/>
                  </a:ext>
                </a:extLst>
              </a:tr>
              <a:tr h="1011237">
                <a:tc>
                  <a:txBody>
                    <a:bodyPr/>
                    <a:lstStyle/>
                    <a:p>
                      <a:pPr algn="l">
                        <a:spcBef>
                          <a:spcPts val="600"/>
                        </a:spcBef>
                        <a:defRPr sz="1800"/>
                      </a:pPr>
                      <a:r>
                        <a:rPr sz="1700"/>
                        <a:t>The National Organization on Disability (NOD) is a private, nonprofit organization that promotes the full participation and contributions of America’s 57 million people with disabilities in all aspects of life. </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9"/>
                        </a:rPr>
                        <a:t>http://www.nod.org</a:t>
                      </a:r>
                    </a:p>
                  </a:txBody>
                  <a:tcPr marL="45714" marR="45714" marT="45714" marB="45714" horzOverflow="overflow">
                    <a:solidFill>
                      <a:srgbClr val="EDEDED"/>
                    </a:solidFill>
                  </a:tcPr>
                </a:tc>
                <a:extLst>
                  <a:ext uri="{0D108BD9-81ED-4DB2-BD59-A6C34878D82A}">
                    <a16:rowId xmlns="" xmlns:a16="http://schemas.microsoft.com/office/drawing/2014/main" val="10006"/>
                  </a:ext>
                </a:extLst>
              </a:tr>
              <a:tr h="730250">
                <a:tc>
                  <a:txBody>
                    <a:bodyPr/>
                    <a:lstStyle/>
                    <a:p>
                      <a:pPr algn="l">
                        <a:spcBef>
                          <a:spcPts val="600"/>
                        </a:spcBef>
                        <a:defRPr sz="1800"/>
                      </a:pPr>
                      <a:r>
                        <a:rPr/>
                        <a:t>WorkersCompensation.com is a leader for relevant and critical information for the workers’ comp industry. </a:t>
                      </a:r>
                    </a:p>
                  </a:txBody>
                  <a:tcPr marL="45714" marR="45714" marT="45714" marB="45714" horzOverflow="overflow">
                    <a:solidFill>
                      <a:srgbClr val="EDEDED"/>
                    </a:solidFill>
                  </a:tcPr>
                </a:tc>
                <a:tc>
                  <a:txBody>
                    <a:bodyPr/>
                    <a:lstStyle/>
                    <a:p>
                      <a:pPr algn="l">
                        <a:spcBef>
                          <a:spcPts val="600"/>
                        </a:spcBef>
                        <a:defRPr sz="1700"/>
                      </a:pPr>
                      <a:r>
                        <a:rPr u="sng">
                          <a:solidFill>
                            <a:srgbClr val="0563C1"/>
                          </a:solidFill>
                          <a:uFill>
                            <a:solidFill>
                              <a:srgbClr val="0563C1"/>
                            </a:solidFill>
                          </a:uFill>
                          <a:hlinkClick r:id="rId10"/>
                        </a:rPr>
                        <a:t>http://www.workerscompensation.com</a:t>
                      </a:r>
                    </a:p>
                  </a:txBody>
                  <a:tcPr marL="45714" marR="45714" marT="45714" marB="45714" horzOverflow="overflow">
                    <a:solidFill>
                      <a:srgbClr val="EDEDED"/>
                    </a:solidFill>
                  </a:tcPr>
                </a:tc>
                <a:extLst>
                  <a:ext uri="{0D108BD9-81ED-4DB2-BD59-A6C34878D82A}">
                    <a16:rowId xmlns="" xmlns:a16="http://schemas.microsoft.com/office/drawing/2014/main" val="10007"/>
                  </a:ext>
                </a:extLst>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65</a:t>
            </a:fld>
            <a:endParaRPr lang="en-US"/>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esources"/>
          <p:cNvSpPr txBox="1">
            <a:spLocks noGrp="1"/>
          </p:cNvSpPr>
          <p:nvPr>
            <p:ph type="title" idx="4294967295"/>
          </p:nvPr>
        </p:nvSpPr>
        <p:spPr>
          <a:xfrm>
            <a:off x="495300" y="620712"/>
            <a:ext cx="11144250" cy="742951"/>
          </a:xfrm>
          <a:prstGeom prst="rect">
            <a:avLst/>
          </a:prstGeom>
        </p:spPr>
        <p:txBody>
          <a:bodyPr>
            <a:normAutofit/>
          </a:bodyPr>
          <a:lstStyle/>
          <a:p>
            <a:r>
              <a:rPr/>
              <a:t>Resources</a:t>
            </a:r>
          </a:p>
        </p:txBody>
      </p:sp>
      <p:graphicFrame>
        <p:nvGraphicFramePr>
          <p:cNvPr id="374" name="Table"/>
          <p:cNvGraphicFramePr/>
          <p:nvPr>
            <p:extLst>
              <p:ext uri="{D42A27DB-BD31-4B8C-83A1-F6EECF244321}">
                <p14:modId xmlns:p14="http://schemas.microsoft.com/office/powerpoint/2010/main" val="2058009190"/>
              </p:ext>
            </p:extLst>
          </p:nvPr>
        </p:nvGraphicFramePr>
        <p:xfrm>
          <a:off x="609600" y="1562100"/>
          <a:ext cx="10972800" cy="4612004"/>
        </p:xfrm>
        <a:graphic>
          <a:graphicData uri="http://schemas.openxmlformats.org/drawingml/2006/table">
            <a:tbl>
              <a:tblPr>
                <a:tableStyleId>{4C3C2611-4C71-4FC5-86AE-919BDF0F9419}</a:tableStyleId>
              </a:tblPr>
              <a:tblGrid>
                <a:gridCol w="4806950">
                  <a:extLst>
                    <a:ext uri="{9D8B030D-6E8A-4147-A177-3AD203B41FA5}">
                      <a16:colId xmlns="" xmlns:a16="http://schemas.microsoft.com/office/drawing/2014/main" val="20000"/>
                    </a:ext>
                  </a:extLst>
                </a:gridCol>
                <a:gridCol w="6165850">
                  <a:extLst>
                    <a:ext uri="{9D8B030D-6E8A-4147-A177-3AD203B41FA5}">
                      <a16:colId xmlns="" xmlns:a16="http://schemas.microsoft.com/office/drawing/2014/main" val="20001"/>
                    </a:ext>
                  </a:extLst>
                </a:gridCol>
              </a:tblGrid>
              <a:tr h="444500">
                <a:tc>
                  <a:txBody>
                    <a:bodyPr/>
                    <a:lstStyle/>
                    <a:p>
                      <a:pPr algn="l">
                        <a:defRPr sz="1800"/>
                      </a:pPr>
                      <a:r>
                        <a:rPr/>
                        <a:t>Social Security Administration</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3"/>
                        </a:rPr>
                        <a:t>https://www.ssa.gov</a:t>
                      </a:r>
                    </a:p>
                  </a:txBody>
                  <a:tcPr marL="45720" marR="45720" horzOverflow="overflow">
                    <a:solidFill>
                      <a:srgbClr val="EDEDED"/>
                    </a:solidFill>
                  </a:tcPr>
                </a:tc>
                <a:extLst>
                  <a:ext uri="{0D108BD9-81ED-4DB2-BD59-A6C34878D82A}">
                    <a16:rowId xmlns="" xmlns:a16="http://schemas.microsoft.com/office/drawing/2014/main" val="10000"/>
                  </a:ext>
                </a:extLst>
              </a:tr>
              <a:tr h="471487">
                <a:tc>
                  <a:txBody>
                    <a:bodyPr/>
                    <a:lstStyle/>
                    <a:p>
                      <a:pPr algn="l">
                        <a:defRPr sz="1800"/>
                      </a:pPr>
                      <a:r>
                        <a:rPr/>
                        <a:t>Maximize Your Social Security</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4"/>
                        </a:rPr>
                        <a:t>http://maximizemysocialsecurity.com</a:t>
                      </a:r>
                    </a:p>
                  </a:txBody>
                  <a:tcPr marL="45720" marR="45720" horzOverflow="overflow">
                    <a:solidFill>
                      <a:srgbClr val="EDEDED"/>
                    </a:solidFill>
                  </a:tcPr>
                </a:tc>
                <a:extLst>
                  <a:ext uri="{0D108BD9-81ED-4DB2-BD59-A6C34878D82A}">
                    <a16:rowId xmlns="" xmlns:a16="http://schemas.microsoft.com/office/drawing/2014/main" val="10001"/>
                  </a:ext>
                </a:extLst>
              </a:tr>
              <a:tr h="457200">
                <a:tc>
                  <a:txBody>
                    <a:bodyPr/>
                    <a:lstStyle/>
                    <a:p>
                      <a:pPr algn="l">
                        <a:defRPr sz="1800"/>
                      </a:pPr>
                      <a:r>
                        <a:rPr/>
                        <a:t>Retirement Estimator</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5"/>
                        </a:rPr>
                        <a:t>https://www.ssa.gov/retire/estimator.html </a:t>
                      </a:r>
                    </a:p>
                  </a:txBody>
                  <a:tcPr marL="45720" marR="45720" horzOverflow="overflow">
                    <a:solidFill>
                      <a:srgbClr val="EDEDED"/>
                    </a:solidFill>
                  </a:tcPr>
                </a:tc>
                <a:extLst>
                  <a:ext uri="{0D108BD9-81ED-4DB2-BD59-A6C34878D82A}">
                    <a16:rowId xmlns="" xmlns:a16="http://schemas.microsoft.com/office/drawing/2014/main" val="10002"/>
                  </a:ext>
                </a:extLst>
              </a:tr>
              <a:tr h="442912">
                <a:tc>
                  <a:txBody>
                    <a:bodyPr/>
                    <a:lstStyle/>
                    <a:p>
                      <a:pPr algn="l">
                        <a:defRPr sz="1800"/>
                      </a:pPr>
                      <a:r>
                        <a:rPr/>
                        <a:t>Your Retirement Benefit: How It’s Figured</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6"/>
                        </a:rPr>
                        <a:t>https://www.ssa.gov/pubs/EN-05-10070.pdf</a:t>
                      </a:r>
                    </a:p>
                  </a:txBody>
                  <a:tcPr marL="45720" marR="45720" horzOverflow="overflow">
                    <a:solidFill>
                      <a:srgbClr val="EDEDED"/>
                    </a:solidFill>
                  </a:tcPr>
                </a:tc>
                <a:extLst>
                  <a:ext uri="{0D108BD9-81ED-4DB2-BD59-A6C34878D82A}">
                    <a16:rowId xmlns="" xmlns:a16="http://schemas.microsoft.com/office/drawing/2014/main" val="10003"/>
                  </a:ext>
                </a:extLst>
              </a:tr>
              <a:tr h="762000">
                <a:tc>
                  <a:txBody>
                    <a:bodyPr/>
                    <a:lstStyle/>
                    <a:p>
                      <a:pPr algn="l">
                        <a:defRPr sz="1800"/>
                      </a:pPr>
                      <a:r>
                        <a:rPr/>
                        <a:t>Get estimates of monthly benefits based on your actual Social Security earnings record. </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7"/>
                        </a:rPr>
                        <a:t>https://www.ssa.gov/planners/benefitcalculators.html</a:t>
                      </a:r>
                    </a:p>
                  </a:txBody>
                  <a:tcPr marL="45720" marR="45720" horzOverflow="overflow">
                    <a:solidFill>
                      <a:srgbClr val="EDEDED"/>
                    </a:solidFill>
                  </a:tcPr>
                </a:tc>
                <a:extLst>
                  <a:ext uri="{0D108BD9-81ED-4DB2-BD59-A6C34878D82A}">
                    <a16:rowId xmlns="" xmlns:a16="http://schemas.microsoft.com/office/drawing/2014/main" val="10004"/>
                  </a:ext>
                </a:extLst>
              </a:tr>
              <a:tr h="527050">
                <a:tc>
                  <a:txBody>
                    <a:bodyPr/>
                    <a:lstStyle/>
                    <a:p>
                      <a:pPr algn="l">
                        <a:defRPr sz="1800"/>
                      </a:pPr>
                      <a:r>
                        <a:rPr/>
                        <a:t>Life Expectancy Calculator</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8"/>
                        </a:rPr>
                        <a:t>https://www.livingto100.com</a:t>
                      </a:r>
                    </a:p>
                  </a:txBody>
                  <a:tcPr marL="45720" marR="45720" horzOverflow="overflow">
                    <a:solidFill>
                      <a:srgbClr val="EDEDED"/>
                    </a:solidFill>
                  </a:tcPr>
                </a:tc>
                <a:extLst>
                  <a:ext uri="{0D108BD9-81ED-4DB2-BD59-A6C34878D82A}">
                    <a16:rowId xmlns="" xmlns:a16="http://schemas.microsoft.com/office/drawing/2014/main" val="10005"/>
                  </a:ext>
                </a:extLst>
              </a:tr>
              <a:tr h="371475">
                <a:tc>
                  <a:txBody>
                    <a:bodyPr/>
                    <a:lstStyle/>
                    <a:p>
                      <a:pPr algn="l">
                        <a:defRPr sz="1800"/>
                      </a:pPr>
                      <a:r>
                        <a:rPr/>
                        <a:t>Blue Zones Project</a:t>
                      </a:r>
                      <a:r>
                        <a:rPr baseline="30000"/>
                        <a:t>®</a:t>
                      </a:r>
                    </a:p>
                  </a:txBody>
                  <a:tcPr marL="45720" marR="45720" horzOverflow="overflow">
                    <a:solidFill>
                      <a:srgbClr val="EDEDED"/>
                    </a:solidFill>
                  </a:tcPr>
                </a:tc>
                <a:tc>
                  <a:txBody>
                    <a:bodyPr/>
                    <a:lstStyle/>
                    <a:p>
                      <a:pPr algn="l">
                        <a:defRPr sz="1700"/>
                      </a:pPr>
                      <a:r>
                        <a:rPr u="sng">
                          <a:solidFill>
                            <a:srgbClr val="0563C1"/>
                          </a:solidFill>
                          <a:uFill>
                            <a:solidFill>
                              <a:srgbClr val="0563C1"/>
                            </a:solidFill>
                          </a:uFill>
                          <a:hlinkClick r:id="rId9"/>
                        </a:rPr>
                        <a:t>https://bluezones.com/services/blue-zones-project/</a:t>
                      </a:r>
                    </a:p>
                  </a:txBody>
                  <a:tcPr marL="45720" marR="45720" horzOverflow="overflow">
                    <a:solidFill>
                      <a:srgbClr val="EDEDED"/>
                    </a:solidFill>
                  </a:tcPr>
                </a:tc>
                <a:extLst>
                  <a:ext uri="{0D108BD9-81ED-4DB2-BD59-A6C34878D82A}">
                    <a16:rowId xmlns="" xmlns:a16="http://schemas.microsoft.com/office/drawing/2014/main" val="10006"/>
                  </a:ext>
                </a:extLst>
              </a:tr>
              <a:tr h="639762">
                <a:tc>
                  <a:txBody>
                    <a:bodyPr/>
                    <a:lstStyle/>
                    <a:p>
                      <a:pPr algn="l">
                        <a:defRPr sz="1800"/>
                      </a:pPr>
                      <a:r>
                        <a:rPr/>
                        <a:t>Retirement &amp; Survivors Benefits: Life Expectancy Calculator</a:t>
                      </a:r>
                    </a:p>
                  </a:txBody>
                  <a:tcPr marL="45720" marR="45720" horzOverflow="overflow">
                    <a:solidFill>
                      <a:srgbClr val="EDEDED"/>
                    </a:solidFill>
                  </a:tcPr>
                </a:tc>
                <a:tc>
                  <a:txBody>
                    <a:bodyPr/>
                    <a:lstStyle/>
                    <a:p>
                      <a:pPr algn="l">
                        <a:defRPr sz="1800"/>
                      </a:pPr>
                      <a:r>
                        <a:rPr sz="1700" b="0" u="sng">
                          <a:solidFill>
                            <a:srgbClr val="0563C1"/>
                          </a:solidFill>
                          <a:uFill>
                            <a:solidFill>
                              <a:srgbClr val="0563C1"/>
                            </a:solidFill>
                          </a:uFill>
                          <a:hlinkClick r:id="rId10"/>
                        </a:rPr>
                        <a:t>http://www.socialsecurity.gov/OACT/population/longevity.html </a:t>
                      </a:r>
                    </a:p>
                  </a:txBody>
                  <a:tcPr marL="45720" marR="45720" horzOverflow="overflow">
                    <a:solidFill>
                      <a:srgbClr val="EDEDED"/>
                    </a:solidFill>
                  </a:tcPr>
                </a:tc>
                <a:extLst>
                  <a:ext uri="{0D108BD9-81ED-4DB2-BD59-A6C34878D82A}">
                    <a16:rowId xmlns="" xmlns:a16="http://schemas.microsoft.com/office/drawing/2014/main" val="10007"/>
                  </a:ext>
                </a:extLst>
              </a:tr>
              <a:tr h="495300">
                <a:tc>
                  <a:txBody>
                    <a:bodyPr/>
                    <a:lstStyle/>
                    <a:p>
                      <a:pPr algn="l">
                        <a:defRPr sz="1800"/>
                      </a:pPr>
                      <a:r>
                        <a:rPr/>
                        <a:t>Estimate your health based on your age</a:t>
                      </a:r>
                    </a:p>
                  </a:txBody>
                  <a:tcPr marL="45720" marR="45720" horzOverflow="overflow">
                    <a:solidFill>
                      <a:srgbClr val="EDEDED"/>
                    </a:solidFill>
                  </a:tcPr>
                </a:tc>
                <a:tc>
                  <a:txBody>
                    <a:bodyPr/>
                    <a:lstStyle/>
                    <a:p>
                      <a:pPr algn="l">
                        <a:defRPr sz="1800"/>
                      </a:pPr>
                      <a:r>
                        <a:rPr sz="1700" u="sng">
                          <a:solidFill>
                            <a:srgbClr val="0563C1"/>
                          </a:solidFill>
                          <a:uFill>
                            <a:solidFill>
                              <a:srgbClr val="0563C1"/>
                            </a:solidFill>
                          </a:uFill>
                          <a:hlinkClick r:id="rId11"/>
                        </a:rPr>
                        <a:t>http://www.exrx.net/Calculators/HealthAge.html</a:t>
                      </a:r>
                    </a:p>
                  </a:txBody>
                  <a:tcPr marL="45720" marR="45720" horzOverflow="overflow">
                    <a:solidFill>
                      <a:srgbClr val="EDEDED"/>
                    </a:solidFill>
                  </a:tcPr>
                </a:tc>
                <a:extLst>
                  <a:ext uri="{0D108BD9-81ED-4DB2-BD59-A6C34878D82A}">
                    <a16:rowId xmlns="" xmlns:a16="http://schemas.microsoft.com/office/drawing/2014/main" val="10008"/>
                  </a:ext>
                </a:extLst>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66</a:t>
            </a:fld>
            <a:endParaRPr lang="en-US"/>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esources"/>
          <p:cNvSpPr txBox="1">
            <a:spLocks noGrp="1"/>
          </p:cNvSpPr>
          <p:nvPr>
            <p:ph type="title" idx="4294967295"/>
          </p:nvPr>
        </p:nvSpPr>
        <p:spPr>
          <a:xfrm>
            <a:off x="495300" y="620712"/>
            <a:ext cx="11144250" cy="742951"/>
          </a:xfrm>
          <a:prstGeom prst="rect">
            <a:avLst/>
          </a:prstGeom>
        </p:spPr>
        <p:txBody>
          <a:bodyPr>
            <a:normAutofit/>
          </a:bodyPr>
          <a:lstStyle/>
          <a:p>
            <a:r>
              <a:rPr/>
              <a:t>Resources</a:t>
            </a:r>
          </a:p>
        </p:txBody>
      </p:sp>
      <p:graphicFrame>
        <p:nvGraphicFramePr>
          <p:cNvPr id="374" name="Table"/>
          <p:cNvGraphicFramePr/>
          <p:nvPr>
            <p:extLst>
              <p:ext uri="{D42A27DB-BD31-4B8C-83A1-F6EECF244321}">
                <p14:modId xmlns:p14="http://schemas.microsoft.com/office/powerpoint/2010/main" val="1913240139"/>
              </p:ext>
            </p:extLst>
          </p:nvPr>
        </p:nvGraphicFramePr>
        <p:xfrm>
          <a:off x="609600" y="1562100"/>
          <a:ext cx="10972800" cy="4435142"/>
        </p:xfrm>
        <a:graphic>
          <a:graphicData uri="http://schemas.openxmlformats.org/drawingml/2006/table">
            <a:tbl>
              <a:tblPr>
                <a:tableStyleId>{4C3C2611-4C71-4FC5-86AE-919BDF0F9419}</a:tableStyleId>
              </a:tblPr>
              <a:tblGrid>
                <a:gridCol w="4806950">
                  <a:extLst>
                    <a:ext uri="{9D8B030D-6E8A-4147-A177-3AD203B41FA5}">
                      <a16:colId xmlns="" xmlns:a16="http://schemas.microsoft.com/office/drawing/2014/main" val="20000"/>
                    </a:ext>
                  </a:extLst>
                </a:gridCol>
                <a:gridCol w="6165850">
                  <a:extLst>
                    <a:ext uri="{9D8B030D-6E8A-4147-A177-3AD203B41FA5}">
                      <a16:colId xmlns="" xmlns:a16="http://schemas.microsoft.com/office/drawing/2014/main" val="20001"/>
                    </a:ext>
                  </a:extLst>
                </a:gridCol>
              </a:tblGrid>
              <a:tr h="444500">
                <a:tc>
                  <a:txBody>
                    <a:bodyPr/>
                    <a:lstStyle/>
                    <a:p>
                      <a:pPr algn="l" eaLnBrk="1" hangingPunct="1">
                        <a:lnSpc>
                          <a:spcPct val="80000"/>
                        </a:lnSpc>
                      </a:pPr>
                      <a:r>
                        <a:rPr lang="en-US" altLang="x-none" sz="1800" smtClean="0">
                          <a:latin typeface="Arial Narrow" charset="0"/>
                          <a:ea typeface="Arial Narrow" charset="0"/>
                          <a:cs typeface="Arial Narrow" charset="0"/>
                        </a:rPr>
                        <a:t>National Disability Institute</a:t>
                      </a:r>
                      <a:endParaRPr lang="en-US" altLang="x-none" sz="1800">
                        <a:latin typeface="Arial Narrow" charset="0"/>
                        <a:ea typeface="Arial Narrow" charset="0"/>
                        <a:cs typeface="Arial Narrow" charset="0"/>
                      </a:endParaRPr>
                    </a:p>
                  </a:txBody>
                  <a:tcPr marL="45720" marR="45720" horzOverflow="overflow">
                    <a:solidFill>
                      <a:srgbClr val="EDEDED"/>
                    </a:solidFill>
                  </a:tcPr>
                </a:tc>
                <a:tc>
                  <a:txBody>
                    <a:bodyPr/>
                    <a:lstStyle/>
                    <a:p>
                      <a:pPr algn="l" eaLnBrk="1" hangingPunct="1">
                        <a:lnSpc>
                          <a:spcPct val="80000"/>
                        </a:lnSpc>
                      </a:pPr>
                      <a:r>
                        <a:rPr lang="en-US" altLang="x-none" sz="1800" smtClean="0">
                          <a:latin typeface="Arial Narrow" charset="0"/>
                          <a:ea typeface="Arial Narrow" charset="0"/>
                          <a:cs typeface="Arial Narrow" charset="0"/>
                          <a:hlinkClick r:id="rId3"/>
                        </a:rPr>
                        <a:t>www.realeconomicimpact.org</a:t>
                      </a:r>
                      <a:endParaRPr lang="en-US" altLang="x-none" sz="1800">
                        <a:latin typeface="Arial Narrow" charset="0"/>
                        <a:ea typeface="Arial Narrow" charset="0"/>
                        <a:cs typeface="Arial Narrow" charset="0"/>
                      </a:endParaRPr>
                    </a:p>
                  </a:txBody>
                  <a:tcPr marL="45720" marR="45720" horzOverflow="overflow">
                    <a:solidFill>
                      <a:srgbClr val="EDEDED"/>
                    </a:solidFill>
                  </a:tcPr>
                </a:tc>
                <a:extLst>
                  <a:ext uri="{0D108BD9-81ED-4DB2-BD59-A6C34878D82A}">
                    <a16:rowId xmlns="" xmlns:a16="http://schemas.microsoft.com/office/drawing/2014/main" val="10000"/>
                  </a:ext>
                </a:extLst>
              </a:tr>
              <a:tr h="463884">
                <a:tc>
                  <a:txBody>
                    <a:bodyPr/>
                    <a:lstStyle/>
                    <a:p>
                      <a:pPr algn="l" eaLnBrk="1" fontAlgn="auto" hangingPunct="1">
                        <a:spcAft>
                          <a:spcPts val="0"/>
                        </a:spcAft>
                        <a:buFont typeface="Arial" pitchFamily="34" charset="0"/>
                        <a:buNone/>
                        <a:defRPr/>
                      </a:pPr>
                      <a:r>
                        <a:rPr lang="en-US" sz="1800" smtClean="0">
                          <a:latin typeface="Arial Narrow" charset="0"/>
                          <a:ea typeface="Arial Narrow" charset="0"/>
                          <a:cs typeface="Arial Narrow" charset="0"/>
                        </a:rPr>
                        <a:t>FDICs Money Smart Curriculum</a:t>
                      </a:r>
                    </a:p>
                  </a:txBody>
                  <a:tcPr marL="45720" marR="45720" horzOverflow="overflow">
                    <a:solidFill>
                      <a:srgbClr val="EDEDED"/>
                    </a:solidFill>
                  </a:tcPr>
                </a:tc>
                <a:tc>
                  <a:txBody>
                    <a:bodyPr/>
                    <a:lstStyle/>
                    <a:p>
                      <a:pPr algn="l" eaLnBrk="1" hangingPunct="1">
                        <a:lnSpc>
                          <a:spcPct val="80000"/>
                        </a:lnSpc>
                        <a:buFont typeface="Arial" charset="0"/>
                        <a:buNone/>
                      </a:pPr>
                      <a:r>
                        <a:rPr lang="en-US" sz="1800" smtClean="0">
                          <a:latin typeface="Arial Narrow" charset="0"/>
                          <a:ea typeface="Arial Narrow" charset="0"/>
                          <a:cs typeface="Arial Narrow" charset="0"/>
                          <a:hlinkClick r:id="rId4"/>
                        </a:rPr>
                        <a:t>https://www.fdic.gov/consumers/consumer/moneysmart/index.html</a:t>
                      </a:r>
                      <a:endParaRPr lang="en-US" altLang="x-none" sz="1800">
                        <a:latin typeface="Arial Narrow" charset="0"/>
                        <a:ea typeface="Arial Narrow" charset="0"/>
                        <a:cs typeface="Arial Narrow" charset="0"/>
                      </a:endParaRPr>
                    </a:p>
                  </a:txBody>
                  <a:tcPr marL="45720" marR="45720" horzOverflow="overflow">
                    <a:solidFill>
                      <a:srgbClr val="EDEDED"/>
                    </a:solidFill>
                  </a:tcPr>
                </a:tc>
                <a:extLst>
                  <a:ext uri="{0D108BD9-81ED-4DB2-BD59-A6C34878D82A}">
                    <a16:rowId xmlns="" xmlns:a16="http://schemas.microsoft.com/office/drawing/2014/main" val="10001"/>
                  </a:ext>
                </a:extLst>
              </a:tr>
              <a:tr h="457200">
                <a:tc>
                  <a:txBody>
                    <a:bodyPr/>
                    <a:lstStyle/>
                    <a:p>
                      <a:pPr algn="l">
                        <a:defRPr sz="1800"/>
                      </a:pPr>
                      <a:r>
                        <a:rPr lang="en-US" altLang="x-none" sz="1800" smtClean="0">
                          <a:latin typeface="Arial Narrow" charset="0"/>
                          <a:ea typeface="Arial Narrow" charset="0"/>
                          <a:cs typeface="Arial Narrow" charset="0"/>
                        </a:rPr>
                        <a:t>Practical Money Skills for Life </a:t>
                      </a: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eaLnBrk="1" hangingPunct="1">
                        <a:lnSpc>
                          <a:spcPct val="80000"/>
                        </a:lnSpc>
                      </a:pPr>
                      <a:r>
                        <a:rPr lang="en-US" altLang="x-none" sz="1800" smtClean="0">
                          <a:latin typeface="Arial Narrow" charset="0"/>
                          <a:ea typeface="Arial Narrow" charset="0"/>
                          <a:cs typeface="Arial Narrow" charset="0"/>
                          <a:hlinkClick r:id="rId5"/>
                        </a:rPr>
                        <a:t>www.practicalmoneyskills.com/games</a:t>
                      </a:r>
                      <a:endParaRPr lang="en-US" altLang="x-none" sz="1800">
                        <a:latin typeface="Arial Narrow" charset="0"/>
                        <a:ea typeface="Arial Narrow" charset="0"/>
                        <a:cs typeface="Arial Narrow" charset="0"/>
                      </a:endParaRPr>
                    </a:p>
                  </a:txBody>
                  <a:tcPr marL="45720" marR="45720" horzOverflow="overflow">
                    <a:solidFill>
                      <a:srgbClr val="EDEDED"/>
                    </a:solidFill>
                  </a:tcPr>
                </a:tc>
                <a:extLst>
                  <a:ext uri="{0D108BD9-81ED-4DB2-BD59-A6C34878D82A}">
                    <a16:rowId xmlns="" xmlns:a16="http://schemas.microsoft.com/office/drawing/2014/main" val="10002"/>
                  </a:ext>
                </a:extLst>
              </a:tr>
              <a:tr h="511593">
                <a:tc>
                  <a:txBody>
                    <a:bodyPr/>
                    <a:lstStyle/>
                    <a:p>
                      <a:pPr algn="l">
                        <a:defRPr sz="1800"/>
                      </a:pPr>
                      <a:r>
                        <a:rPr lang="en-US" altLang="x-none" sz="1800" smtClean="0">
                          <a:latin typeface="Arial Narrow" charset="0"/>
                          <a:ea typeface="Arial Narrow" charset="0"/>
                          <a:cs typeface="Arial Narrow" charset="0"/>
                        </a:rPr>
                        <a:t>Job Accommodation Network</a:t>
                      </a: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r>
                        <a:rPr lang="en-US" altLang="x-none" sz="1800" smtClean="0">
                          <a:latin typeface="Arial Narrow" charset="0"/>
                          <a:ea typeface="Arial Narrow" charset="0"/>
                          <a:cs typeface="Arial Narrow" charset="0"/>
                          <a:hlinkClick r:id="rId6"/>
                        </a:rPr>
                        <a:t>www.askjan.org</a:t>
                      </a:r>
                      <a:endParaRPr lang="en-US" sz="1800">
                        <a:latin typeface="Arial Narrow" charset="0"/>
                        <a:ea typeface="Arial Narrow" charset="0"/>
                        <a:cs typeface="Arial Narrow" charset="0"/>
                      </a:endParaRPr>
                    </a:p>
                  </a:txBody>
                  <a:tcPr marL="45720" marR="45720" horzOverflow="overflow">
                    <a:solidFill>
                      <a:srgbClr val="EDEDED"/>
                    </a:solidFill>
                  </a:tcPr>
                </a:tc>
                <a:extLst>
                  <a:ext uri="{0D108BD9-81ED-4DB2-BD59-A6C34878D82A}">
                    <a16:rowId xmlns="" xmlns:a16="http://schemas.microsoft.com/office/drawing/2014/main" val="10004"/>
                  </a:ext>
                </a:extLst>
              </a:tr>
              <a:tr h="511593">
                <a:tc>
                  <a:txBody>
                    <a:bodyPr/>
                    <a:lstStyle/>
                    <a:p>
                      <a:pPr algn="l">
                        <a:defRPr sz="1800"/>
                      </a:pP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endParaRPr lang="en-US" sz="1800">
                        <a:latin typeface="Arial Narrow" charset="0"/>
                        <a:ea typeface="Arial Narrow" charset="0"/>
                        <a:cs typeface="Arial Narrow" charset="0"/>
                      </a:endParaRPr>
                    </a:p>
                  </a:txBody>
                  <a:tcPr marL="45720" marR="45720" horzOverflow="overflow">
                    <a:solidFill>
                      <a:srgbClr val="EDEDED"/>
                    </a:solidFill>
                  </a:tcPr>
                </a:tc>
              </a:tr>
              <a:tr h="511593">
                <a:tc>
                  <a:txBody>
                    <a:bodyPr/>
                    <a:lstStyle/>
                    <a:p>
                      <a:pPr algn="l">
                        <a:defRPr sz="1800"/>
                      </a:pP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endParaRPr lang="en-US" sz="1800">
                        <a:latin typeface="Arial Narrow" charset="0"/>
                        <a:ea typeface="Arial Narrow" charset="0"/>
                        <a:cs typeface="Arial Narrow" charset="0"/>
                      </a:endParaRPr>
                    </a:p>
                  </a:txBody>
                  <a:tcPr marL="45720" marR="45720" horzOverflow="overflow">
                    <a:solidFill>
                      <a:srgbClr val="EDEDED"/>
                    </a:solidFill>
                  </a:tcPr>
                </a:tc>
              </a:tr>
              <a:tr h="511593">
                <a:tc>
                  <a:txBody>
                    <a:bodyPr/>
                    <a:lstStyle/>
                    <a:p>
                      <a:pPr algn="l">
                        <a:defRPr sz="1800"/>
                      </a:pP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endParaRPr lang="en-US" sz="1800">
                        <a:latin typeface="Arial Narrow" charset="0"/>
                        <a:ea typeface="Arial Narrow" charset="0"/>
                        <a:cs typeface="Arial Narrow" charset="0"/>
                      </a:endParaRPr>
                    </a:p>
                  </a:txBody>
                  <a:tcPr marL="45720" marR="45720" horzOverflow="overflow">
                    <a:solidFill>
                      <a:srgbClr val="EDEDED"/>
                    </a:solidFill>
                  </a:tcPr>
                </a:tc>
              </a:tr>
              <a:tr h="511593">
                <a:tc>
                  <a:txBody>
                    <a:bodyPr/>
                    <a:lstStyle/>
                    <a:p>
                      <a:pPr algn="l">
                        <a:defRPr sz="1800"/>
                      </a:pP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endParaRPr lang="en-US" sz="1800">
                        <a:latin typeface="Arial Narrow" charset="0"/>
                        <a:ea typeface="Arial Narrow" charset="0"/>
                        <a:cs typeface="Arial Narrow" charset="0"/>
                      </a:endParaRPr>
                    </a:p>
                  </a:txBody>
                  <a:tcPr marL="45720" marR="45720" horzOverflow="overflow">
                    <a:solidFill>
                      <a:srgbClr val="EDEDED"/>
                    </a:solidFill>
                  </a:tcPr>
                </a:tc>
              </a:tr>
              <a:tr h="511593">
                <a:tc>
                  <a:txBody>
                    <a:bodyPr/>
                    <a:lstStyle/>
                    <a:p>
                      <a:pPr algn="l">
                        <a:defRPr sz="1800"/>
                      </a:pPr>
                      <a:endParaRPr sz="1800">
                        <a:latin typeface="Arial Narrow" charset="0"/>
                        <a:ea typeface="Arial Narrow" charset="0"/>
                        <a:cs typeface="Arial Narrow" charset="0"/>
                      </a:endParaRPr>
                    </a:p>
                  </a:txBody>
                  <a:tcPr marL="45720" marR="45720" horzOverflow="overflow">
                    <a:solidFill>
                      <a:srgbClr val="EDEDED"/>
                    </a:solidFill>
                  </a:tcPr>
                </a:tc>
                <a:tc>
                  <a:txBody>
                    <a:bodyPr/>
                    <a:lstStyle/>
                    <a:p>
                      <a:pPr algn="l">
                        <a:defRPr sz="1800"/>
                      </a:pPr>
                      <a:endParaRPr lang="en-US" sz="1800">
                        <a:latin typeface="Arial Narrow" charset="0"/>
                        <a:ea typeface="Arial Narrow" charset="0"/>
                        <a:cs typeface="Arial Narrow" charset="0"/>
                      </a:endParaRPr>
                    </a:p>
                  </a:txBody>
                  <a:tcPr marL="45720" marR="45720" horzOverflow="overflow">
                    <a:solidFill>
                      <a:srgbClr val="EDEDED"/>
                    </a:solidFill>
                  </a:tcPr>
                </a:tc>
              </a:tr>
            </a:tbl>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67</a:t>
            </a:fld>
            <a:endParaRPr lang="en-US"/>
          </a:p>
        </p:txBody>
      </p:sp>
    </p:spTree>
    <p:extLst>
      <p:ext uri="{BB962C8B-B14F-4D97-AF65-F5344CB8AC3E}">
        <p14:creationId xmlns:p14="http://schemas.microsoft.com/office/powerpoint/2010/main" val="132106305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4" name="Picture 6" descr="Image result for please complete the survey"/>
          <p:cNvPicPr>
            <a:picLocks noChangeAspect="1" noChangeArrowheads="1"/>
          </p:cNvPicPr>
          <p:nvPr/>
        </p:nvPicPr>
        <p:blipFill>
          <a:blip r:embed="rId3" cstate="print"/>
          <a:srcRect/>
          <a:stretch>
            <a:fillRect/>
          </a:stretch>
        </p:blipFill>
        <p:spPr bwMode="auto">
          <a:xfrm>
            <a:off x="4424082" y="4430122"/>
            <a:ext cx="3254190" cy="2038351"/>
          </a:xfrm>
          <a:prstGeom prst="rect">
            <a:avLst/>
          </a:prstGeom>
          <a:noFill/>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4183" y="802105"/>
            <a:ext cx="1847432" cy="1469854"/>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566135" y="1780674"/>
            <a:ext cx="10766961" cy="3689645"/>
          </a:xfrm>
          <a:prstGeom prst="rect">
            <a:avLst/>
          </a:prstGeom>
        </p:spPr>
      </p:pic>
      <p:sp>
        <p:nvSpPr>
          <p:cNvPr id="3" name="TextBox 2"/>
          <p:cNvSpPr txBox="1"/>
          <p:nvPr/>
        </p:nvSpPr>
        <p:spPr>
          <a:xfrm>
            <a:off x="1764631" y="737935"/>
            <a:ext cx="8486274" cy="2000548"/>
          </a:xfrm>
          <a:prstGeom prst="rect">
            <a:avLst/>
          </a:prstGeom>
          <a:noFill/>
        </p:spPr>
        <p:txBody>
          <a:bodyPr wrap="square" rtlCol="0">
            <a:spAutoFit/>
          </a:bodyPr>
          <a:lstStyle/>
          <a:p>
            <a:pPr algn="ctr"/>
            <a:r>
              <a:rPr lang="en-US" sz="7200" b="1" smtClean="0">
                <a:solidFill>
                  <a:srgbClr val="0432FF"/>
                </a:solidFill>
                <a:latin typeface="+mj-ea"/>
                <a:ea typeface="+mj-ea"/>
                <a:cs typeface="Brush Script MT" charset="0"/>
              </a:rPr>
              <a:t>THANK YOU</a:t>
            </a:r>
            <a:endParaRPr lang="en-US" sz="800" b="1" smtClean="0">
              <a:solidFill>
                <a:srgbClr val="0432FF"/>
              </a:solidFill>
              <a:latin typeface="+mj-ea"/>
              <a:ea typeface="+mj-ea"/>
              <a:cs typeface="Brush Script MT" charset="0"/>
            </a:endParaRPr>
          </a:p>
          <a:p>
            <a:pPr algn="ctr"/>
            <a:endParaRPr lang="en-US" sz="800" b="1" smtClean="0">
              <a:solidFill>
                <a:srgbClr val="0432FF"/>
              </a:solidFill>
              <a:latin typeface="+mj-ea"/>
              <a:ea typeface="+mj-ea"/>
              <a:cs typeface="Brush Script MT" charset="0"/>
            </a:endParaRPr>
          </a:p>
          <a:p>
            <a:pPr algn="ctr"/>
            <a:r>
              <a:rPr lang="en-US" sz="4400" b="1" smtClean="0">
                <a:solidFill>
                  <a:srgbClr val="FF0000"/>
                </a:solidFill>
                <a:latin typeface="+mj-ea"/>
                <a:ea typeface="+mj-ea"/>
                <a:cs typeface="Brush Script MT" charset="0"/>
              </a:rPr>
              <a:t>Don’t forget to</a:t>
            </a:r>
            <a:endParaRPr lang="en-US" sz="4400" b="1">
              <a:solidFill>
                <a:srgbClr val="FF0000"/>
              </a:solidFill>
              <a:latin typeface="+mj-ea"/>
              <a:ea typeface="+mj-ea"/>
              <a:cs typeface="Brush Script MT" charset="0"/>
            </a:endParaRPr>
          </a:p>
        </p:txBody>
      </p:sp>
      <p:sp>
        <p:nvSpPr>
          <p:cNvPr id="10" name="Slide Number Placeholder 1"/>
          <p:cNvSpPr txBox="1">
            <a:spLocks/>
          </p:cNvSpPr>
          <p:nvPr/>
        </p:nvSpPr>
        <p:spPr>
          <a:xfrm>
            <a:off x="11408632" y="6382067"/>
            <a:ext cx="462525" cy="27540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lvl9pPr>
          </a:lstStyle>
          <a:p>
            <a:r>
              <a:rPr lang="en-US" sz="1200" smtClean="0"/>
              <a:t>68</a:t>
            </a:r>
            <a:endParaRPr lang="en-US" sz="1200"/>
          </a:p>
        </p:txBody>
      </p:sp>
    </p:spTree>
    <p:extLst>
      <p:ext uri="{BB962C8B-B14F-4D97-AF65-F5344CB8AC3E}">
        <p14:creationId xmlns:p14="http://schemas.microsoft.com/office/powerpoint/2010/main" val="1392030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Your Presenter: Cora R. Fulmore"/>
          <p:cNvSpPr txBox="1">
            <a:spLocks noGrp="1"/>
          </p:cNvSpPr>
          <p:nvPr>
            <p:ph type="title" idx="4294967295"/>
          </p:nvPr>
        </p:nvSpPr>
        <p:spPr>
          <a:xfrm>
            <a:off x="495300" y="620712"/>
            <a:ext cx="11144250" cy="742951"/>
          </a:xfrm>
          <a:prstGeom prst="rect">
            <a:avLst/>
          </a:prstGeom>
        </p:spPr>
        <p:txBody>
          <a:bodyPr>
            <a:normAutofit/>
          </a:bodyPr>
          <a:lstStyle/>
          <a:p>
            <a:r>
              <a:rPr/>
              <a:t>Your Presenter: Cora R. Fulmore</a:t>
            </a:r>
          </a:p>
        </p:txBody>
      </p:sp>
      <p:sp>
        <p:nvSpPr>
          <p:cNvPr id="104" name="Manager/Owner of the Mortgage &amp; Credit Center, LLC…"/>
          <p:cNvSpPr txBox="1"/>
          <p:nvPr/>
        </p:nvSpPr>
        <p:spPr>
          <a:xfrm>
            <a:off x="2895600" y="1600200"/>
            <a:ext cx="8686800" cy="48013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342900" indent="-342900">
              <a:buSzPct val="125000"/>
              <a:buFont typeface="Arial"/>
              <a:buChar char="•"/>
              <a:defRPr sz="2300"/>
            </a:pPr>
            <a:r>
              <a:rPr sz="2400">
                <a:solidFill>
                  <a:schemeClr val="tx1"/>
                </a:solidFill>
              </a:rPr>
              <a:t>Manager/Owner of the Mortgage &amp; Credit Center, LLC</a:t>
            </a:r>
          </a:p>
          <a:p>
            <a:pPr marL="342900" indent="-342900">
              <a:buSzPct val="125000"/>
              <a:buFont typeface="Arial"/>
              <a:buChar char="•"/>
              <a:defRPr sz="2300"/>
            </a:pPr>
            <a:r>
              <a:rPr sz="2400">
                <a:solidFill>
                  <a:schemeClr val="tx1"/>
                </a:solidFill>
              </a:rPr>
              <a:t>Creator of The Counselor’s Corner, Inc.</a:t>
            </a:r>
            <a:r>
              <a:rPr lang="en-US" sz="2400">
                <a:solidFill>
                  <a:schemeClr val="tx1"/>
                </a:solidFill>
              </a:rPr>
              <a:t>,</a:t>
            </a:r>
            <a:r>
              <a:rPr sz="2400">
                <a:solidFill>
                  <a:schemeClr val="tx1"/>
                </a:solidFill>
              </a:rPr>
              <a:t> an online training center for housing professionals, with more than 4,000 members</a:t>
            </a:r>
          </a:p>
          <a:p>
            <a:pPr marL="342900" indent="-342900">
              <a:buSzPct val="125000"/>
              <a:buFont typeface="Arial"/>
              <a:buChar char="•"/>
              <a:defRPr sz="2300"/>
            </a:pPr>
            <a:r>
              <a:rPr sz="2400">
                <a:solidFill>
                  <a:schemeClr val="tx1"/>
                </a:solidFill>
              </a:rPr>
              <a:t>Co-organizer of the first Florida Housing Counselor Network, statewide</a:t>
            </a:r>
          </a:p>
          <a:p>
            <a:pPr marL="342900" indent="-342900">
              <a:buSzPct val="125000"/>
              <a:buFont typeface="Arial"/>
              <a:buChar char="•"/>
              <a:defRPr sz="2300"/>
            </a:pPr>
            <a:r>
              <a:rPr sz="2400">
                <a:solidFill>
                  <a:schemeClr val="tx1"/>
                </a:solidFill>
              </a:rPr>
              <a:t>More than 35 years of experience in mortgage </a:t>
            </a:r>
            <a:r>
              <a:rPr lang="en-US" sz="2400" smtClean="0">
                <a:solidFill>
                  <a:schemeClr val="tx1"/>
                </a:solidFill>
              </a:rPr>
              <a:t>and</a:t>
            </a:r>
            <a:r>
              <a:rPr sz="2400" smtClean="0">
                <a:solidFill>
                  <a:schemeClr val="tx1"/>
                </a:solidFill>
              </a:rPr>
              <a:t> </a:t>
            </a:r>
            <a:r>
              <a:rPr sz="2400">
                <a:solidFill>
                  <a:schemeClr val="tx1"/>
                </a:solidFill>
              </a:rPr>
              <a:t>credit counseling</a:t>
            </a:r>
            <a:br>
              <a:rPr sz="2400">
                <a:solidFill>
                  <a:schemeClr val="tx1"/>
                </a:solidFill>
              </a:rPr>
            </a:br>
            <a:r>
              <a:rPr sz="2400">
                <a:solidFill>
                  <a:schemeClr val="tx1"/>
                </a:solidFill>
              </a:rPr>
              <a:t>and training</a:t>
            </a:r>
          </a:p>
          <a:p>
            <a:pPr marL="342900" indent="-342900">
              <a:buSzPct val="125000"/>
              <a:buFont typeface="Arial"/>
              <a:buChar char="•"/>
              <a:defRPr sz="2300"/>
            </a:pPr>
            <a:r>
              <a:rPr sz="2400">
                <a:solidFill>
                  <a:schemeClr val="tx1"/>
                </a:solidFill>
              </a:rPr>
              <a:t>National Consultant for many organizations, current faculty member</a:t>
            </a:r>
            <a:br>
              <a:rPr sz="2400">
                <a:solidFill>
                  <a:schemeClr val="tx1"/>
                </a:solidFill>
              </a:rPr>
            </a:br>
            <a:r>
              <a:rPr sz="2400">
                <a:solidFill>
                  <a:schemeClr val="tx1"/>
                </a:solidFill>
              </a:rPr>
              <a:t>of NeighborWorks since 1994; provide</a:t>
            </a:r>
            <a:r>
              <a:rPr lang="en-US" sz="2400">
                <a:solidFill>
                  <a:schemeClr val="tx1"/>
                </a:solidFill>
              </a:rPr>
              <a:t>s</a:t>
            </a:r>
            <a:r>
              <a:rPr sz="2400">
                <a:solidFill>
                  <a:schemeClr val="tx1"/>
                </a:solidFill>
              </a:rPr>
              <a:t> training </a:t>
            </a:r>
            <a:r>
              <a:rPr sz="2400" smtClean="0">
                <a:solidFill>
                  <a:schemeClr val="tx1"/>
                </a:solidFill>
              </a:rPr>
              <a:t>in:</a:t>
            </a:r>
            <a:endParaRPr sz="2400">
              <a:solidFill>
                <a:schemeClr val="tx1"/>
              </a:solidFill>
            </a:endParaRPr>
          </a:p>
          <a:p>
            <a:pPr marL="688975" lvl="1" indent="-344487">
              <a:buClr>
                <a:srgbClr val="FFC000"/>
              </a:buClr>
              <a:buSzPct val="100000"/>
              <a:buChar char="✓"/>
              <a:defRPr sz="2300"/>
            </a:pPr>
            <a:r>
              <a:rPr sz="2400">
                <a:solidFill>
                  <a:schemeClr val="tx1"/>
                </a:solidFill>
              </a:rPr>
              <a:t>Certification for ED’s and Program Managers</a:t>
            </a:r>
          </a:p>
          <a:p>
            <a:pPr marL="688975" lvl="1" indent="-344487">
              <a:buClr>
                <a:srgbClr val="FFC000"/>
              </a:buClr>
              <a:buSzPct val="100000"/>
              <a:buChar char="✓"/>
              <a:defRPr sz="2300"/>
            </a:pPr>
            <a:r>
              <a:rPr sz="2400">
                <a:solidFill>
                  <a:schemeClr val="tx1"/>
                </a:solidFill>
              </a:rPr>
              <a:t>Housing Counseling Certification</a:t>
            </a:r>
          </a:p>
          <a:p>
            <a:pPr marL="688975" lvl="1" indent="-344487">
              <a:buClr>
                <a:srgbClr val="FFC000"/>
              </a:buClr>
              <a:buSzPct val="100000"/>
              <a:buChar char="✓"/>
              <a:defRPr sz="2300"/>
            </a:pPr>
            <a:r>
              <a:rPr sz="2400">
                <a:solidFill>
                  <a:schemeClr val="tx1"/>
                </a:solidFill>
              </a:rPr>
              <a:t>Foreclosure Prevention</a:t>
            </a:r>
          </a:p>
          <a:p>
            <a:pPr marL="688975" lvl="1" indent="-344487">
              <a:buClr>
                <a:srgbClr val="FFC000"/>
              </a:buClr>
              <a:buSzPct val="100000"/>
              <a:buChar char="✓"/>
              <a:defRPr sz="2300"/>
            </a:pPr>
            <a:r>
              <a:rPr sz="2400">
                <a:solidFill>
                  <a:schemeClr val="tx1"/>
                </a:solidFill>
              </a:rPr>
              <a:t>Credit Counseling</a:t>
            </a:r>
          </a:p>
          <a:p>
            <a:pPr marL="342900" indent="-342900">
              <a:buSzPct val="125000"/>
              <a:buFont typeface="Arial"/>
              <a:buChar char="•"/>
              <a:defRPr sz="2300"/>
            </a:pPr>
            <a:r>
              <a:rPr sz="2400">
                <a:solidFill>
                  <a:schemeClr val="tx1"/>
                </a:solidFill>
              </a:rPr>
              <a:t>CreditSmart</a:t>
            </a:r>
            <a:r>
              <a:rPr sz="2400" baseline="30000">
                <a:solidFill>
                  <a:schemeClr val="tx1"/>
                </a:solidFill>
              </a:rPr>
              <a:t>®</a:t>
            </a:r>
            <a:r>
              <a:rPr sz="2400">
                <a:solidFill>
                  <a:schemeClr val="tx1"/>
                </a:solidFill>
              </a:rPr>
              <a:t> trainer since 2001</a:t>
            </a:r>
          </a:p>
        </p:txBody>
      </p:sp>
      <p:pic>
        <p:nvPicPr>
          <p:cNvPr id="105" name="image.png" descr="image.png"/>
          <p:cNvPicPr>
            <a:picLocks noChangeAspect="1"/>
          </p:cNvPicPr>
          <p:nvPr/>
        </p:nvPicPr>
        <p:blipFill>
          <a:blip r:embed="rId3">
            <a:extLst/>
          </a:blip>
          <a:stretch>
            <a:fillRect/>
          </a:stretch>
        </p:blipFill>
        <p:spPr>
          <a:xfrm>
            <a:off x="609600" y="1600200"/>
            <a:ext cx="2006600" cy="2182906"/>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ToWebinar Platform"/>
          <p:cNvSpPr txBox="1">
            <a:spLocks noGrp="1"/>
          </p:cNvSpPr>
          <p:nvPr>
            <p:ph type="title" idx="4294967295"/>
          </p:nvPr>
        </p:nvSpPr>
        <p:spPr>
          <a:xfrm>
            <a:off x="495300" y="620712"/>
            <a:ext cx="11144250" cy="742951"/>
          </a:xfrm>
          <a:prstGeom prst="rect">
            <a:avLst/>
          </a:prstGeom>
        </p:spPr>
        <p:txBody>
          <a:bodyPr>
            <a:normAutofit/>
          </a:bodyPr>
          <a:lstStyle/>
          <a:p>
            <a:r>
              <a:rPr/>
              <a:t>GoToWebinar Platform</a:t>
            </a:r>
          </a:p>
        </p:txBody>
      </p:sp>
      <p:sp>
        <p:nvSpPr>
          <p:cNvPr id="108" name="Toll Number:   415-655-0052…"/>
          <p:cNvSpPr txBox="1"/>
          <p:nvPr/>
        </p:nvSpPr>
        <p:spPr>
          <a:xfrm>
            <a:off x="609600" y="1604962"/>
            <a:ext cx="4330700" cy="1200329"/>
          </a:xfrm>
          <a:prstGeom prst="rect">
            <a:avLst/>
          </a:prstGeom>
          <a:ln w="12700">
            <a:solidFill>
              <a:srgbClr val="7F7F7F"/>
            </a:solidFill>
          </a:ln>
          <a:extLst>
            <a:ext uri="{C572A759-6A51-4108-AA02-DFA0A04FC94B}">
              <ma14:wrappingTextBoxFlag xmlns:ma14="http://schemas.microsoft.com/office/mac/drawingml/2011/main" xmlns="" val="1"/>
            </a:ext>
          </a:extLst>
        </p:spPr>
        <p:txBody>
          <a:bodyPr lIns="45719" rIns="45719">
            <a:spAutoFit/>
          </a:bodyPr>
          <a:lstStyle/>
          <a:p>
            <a:pPr>
              <a:defRPr sz="2400"/>
            </a:pPr>
            <a:r>
              <a:rPr/>
              <a:t>Toll Number:   </a:t>
            </a:r>
            <a:r>
              <a:rPr lang="is-IS" sz="2400" smtClean="0"/>
              <a:t>213-929-4232</a:t>
            </a:r>
            <a:r>
              <a:rPr lang="is-IS" sz="2400"/>
              <a:t> </a:t>
            </a:r>
            <a:r>
              <a:rPr smtClean="0"/>
              <a:t> </a:t>
            </a:r>
            <a:endParaRPr/>
          </a:p>
          <a:p>
            <a:pPr>
              <a:defRPr sz="2400"/>
            </a:pPr>
            <a:r>
              <a:rPr/>
              <a:t>Access Code: </a:t>
            </a:r>
            <a:r>
              <a:rPr lang="mr-IN" sz="2400"/>
              <a:t>631-904-067</a:t>
            </a:r>
            <a:r>
              <a:rPr smtClean="0"/>
              <a:t> </a:t>
            </a:r>
            <a:endParaRPr/>
          </a:p>
          <a:p>
            <a:pPr>
              <a:defRPr sz="2400"/>
            </a:pPr>
            <a:r>
              <a:rPr/>
              <a:t>Webinar ID:    </a:t>
            </a:r>
            <a:r>
              <a:rPr lang="mr-IN" sz="2400"/>
              <a:t>370-579-235</a:t>
            </a:r>
            <a:endParaRPr/>
          </a:p>
        </p:txBody>
      </p:sp>
      <p:pic>
        <p:nvPicPr>
          <p:cNvPr id="109" name="image.jpeg" descr="image.jpeg"/>
          <p:cNvPicPr>
            <a:picLocks noChangeAspect="1"/>
          </p:cNvPicPr>
          <p:nvPr/>
        </p:nvPicPr>
        <p:blipFill>
          <a:blip r:embed="rId3">
            <a:extLst/>
          </a:blip>
          <a:stretch>
            <a:fillRect/>
          </a:stretch>
        </p:blipFill>
        <p:spPr>
          <a:xfrm>
            <a:off x="569912" y="3022600"/>
            <a:ext cx="2187576" cy="1704975"/>
          </a:xfrm>
          <a:prstGeom prst="rect">
            <a:avLst/>
          </a:prstGeom>
          <a:ln w="12700">
            <a:miter lim="400000"/>
          </a:ln>
        </p:spPr>
      </p:pic>
      <p:sp>
        <p:nvSpPr>
          <p:cNvPr id="110" name="Line"/>
          <p:cNvSpPr/>
          <p:nvPr/>
        </p:nvSpPr>
        <p:spPr>
          <a:xfrm flipH="1" flipV="1">
            <a:off x="1349375" y="3771899"/>
            <a:ext cx="717550" cy="509589"/>
          </a:xfrm>
          <a:prstGeom prst="line">
            <a:avLst/>
          </a:prstGeom>
          <a:ln w="63500">
            <a:solidFill>
              <a:srgbClr val="FF0000"/>
            </a:solidFill>
            <a:miter/>
            <a:tailEnd type="triangle"/>
          </a:ln>
        </p:spPr>
        <p:txBody>
          <a:bodyPr lIns="45719" rIns="45719"/>
          <a:lstStyle/>
          <a:p>
            <a:endParaRPr/>
          </a:p>
        </p:txBody>
      </p:sp>
      <p:sp>
        <p:nvSpPr>
          <p:cNvPr id="111" name="Line"/>
          <p:cNvSpPr/>
          <p:nvPr/>
        </p:nvSpPr>
        <p:spPr>
          <a:xfrm flipH="1" flipV="1">
            <a:off x="609600" y="4973637"/>
            <a:ext cx="10972801" cy="1"/>
          </a:xfrm>
          <a:prstGeom prst="line">
            <a:avLst/>
          </a:prstGeom>
          <a:ln w="6350">
            <a:solidFill>
              <a:srgbClr val="000000"/>
            </a:solidFill>
            <a:miter/>
          </a:ln>
        </p:spPr>
        <p:txBody>
          <a:bodyPr lIns="45719" rIns="45719"/>
          <a:lstStyle/>
          <a:p>
            <a:endParaRPr/>
          </a:p>
        </p:txBody>
      </p:sp>
      <p:sp>
        <p:nvSpPr>
          <p:cNvPr id="112" name="Line"/>
          <p:cNvSpPr/>
          <p:nvPr/>
        </p:nvSpPr>
        <p:spPr>
          <a:xfrm flipH="1">
            <a:off x="4013200" y="1454149"/>
            <a:ext cx="1112838" cy="454027"/>
          </a:xfrm>
          <a:prstGeom prst="line">
            <a:avLst/>
          </a:prstGeom>
          <a:ln w="63500">
            <a:solidFill>
              <a:srgbClr val="FF0000"/>
            </a:solidFill>
            <a:miter/>
            <a:tailEnd type="triangle"/>
          </a:ln>
        </p:spPr>
        <p:txBody>
          <a:bodyPr lIns="45719" rIns="45719"/>
          <a:lstStyle/>
          <a:p>
            <a:endParaRPr/>
          </a:p>
        </p:txBody>
      </p:sp>
      <p:sp>
        <p:nvSpPr>
          <p:cNvPr id="113" name="A survey will pop up at the end of today’s webinar - please complete.…"/>
          <p:cNvSpPr txBox="1"/>
          <p:nvPr/>
        </p:nvSpPr>
        <p:spPr>
          <a:xfrm>
            <a:off x="3948112" y="5267325"/>
            <a:ext cx="6775451"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2000">
                <a:solidFill>
                  <a:schemeClr val="accent1"/>
                </a:solidFill>
              </a:defRPr>
            </a:pPr>
            <a:r>
              <a:rPr sz="2000"/>
              <a:t>A survey will pop up at the end of today’s webinar </a:t>
            </a:r>
            <a:r>
              <a:rPr lang="en-US" sz="2000"/>
              <a:t>—</a:t>
            </a:r>
            <a:r>
              <a:rPr sz="2000"/>
              <a:t> please complete.</a:t>
            </a:r>
          </a:p>
          <a:p>
            <a:pPr defTabSz="457200">
              <a:defRPr sz="2000">
                <a:solidFill>
                  <a:schemeClr val="accent1"/>
                </a:solidFill>
              </a:defRPr>
            </a:pPr>
            <a:r>
              <a:rPr sz="2000"/>
              <a:t>Your pop-up blocker must be disabled to view and complete the survey.</a:t>
            </a:r>
          </a:p>
          <a:p>
            <a:pPr defTabSz="457200">
              <a:defRPr sz="2000">
                <a:solidFill>
                  <a:schemeClr val="accent1"/>
                </a:solidFill>
              </a:defRPr>
            </a:pPr>
            <a:r>
              <a:rPr sz="2000"/>
              <a:t>We appreciate your feedback!</a:t>
            </a:r>
          </a:p>
        </p:txBody>
      </p:sp>
      <p:pic>
        <p:nvPicPr>
          <p:cNvPr id="114" name="http://p3cdn4static.sharpschool.com/UserFiles/Servers/Server_3677201/Image/campusclimate.jpg" descr="http://p3cdn4static.sharpschool.com/UserFiles/Servers/Server_3677201/Image/campusclimate.jpg"/>
          <p:cNvPicPr>
            <a:picLocks noChangeAspect="1"/>
          </p:cNvPicPr>
          <p:nvPr/>
        </p:nvPicPr>
        <p:blipFill>
          <a:blip r:embed="rId4">
            <a:extLst/>
          </a:blip>
          <a:stretch>
            <a:fillRect/>
          </a:stretch>
        </p:blipFill>
        <p:spPr>
          <a:xfrm>
            <a:off x="1773237" y="5167312"/>
            <a:ext cx="1881188" cy="123031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image.jpeg" descr="image.jpeg"/>
          <p:cNvPicPr>
            <a:picLocks noChangeAspect="1"/>
          </p:cNvPicPr>
          <p:nvPr/>
        </p:nvPicPr>
        <p:blipFill>
          <a:blip r:embed="rId3">
            <a:extLst/>
          </a:blip>
          <a:stretch>
            <a:fillRect/>
          </a:stretch>
        </p:blipFill>
        <p:spPr>
          <a:xfrm>
            <a:off x="566737" y="3017837"/>
            <a:ext cx="2187576" cy="1704976"/>
          </a:xfrm>
          <a:prstGeom prst="rect">
            <a:avLst/>
          </a:prstGeom>
          <a:ln w="12700">
            <a:miter lim="400000"/>
          </a:ln>
        </p:spPr>
      </p:pic>
      <p:sp>
        <p:nvSpPr>
          <p:cNvPr id="117" name="GoToWebinar Platform"/>
          <p:cNvSpPr txBox="1">
            <a:spLocks noGrp="1"/>
          </p:cNvSpPr>
          <p:nvPr>
            <p:ph type="title" idx="4294967295"/>
          </p:nvPr>
        </p:nvSpPr>
        <p:spPr>
          <a:xfrm>
            <a:off x="495300" y="620712"/>
            <a:ext cx="11144250" cy="742951"/>
          </a:xfrm>
          <a:prstGeom prst="rect">
            <a:avLst/>
          </a:prstGeom>
        </p:spPr>
        <p:txBody>
          <a:bodyPr>
            <a:normAutofit/>
          </a:bodyPr>
          <a:lstStyle/>
          <a:p>
            <a:r>
              <a:rPr/>
              <a:t>GoToWebinar Platform</a:t>
            </a:r>
          </a:p>
        </p:txBody>
      </p:sp>
      <p:sp>
        <p:nvSpPr>
          <p:cNvPr id="119" name="Line"/>
          <p:cNvSpPr/>
          <p:nvPr/>
        </p:nvSpPr>
        <p:spPr>
          <a:xfrm flipH="1" flipV="1">
            <a:off x="1349375" y="3771899"/>
            <a:ext cx="717550" cy="509589"/>
          </a:xfrm>
          <a:prstGeom prst="line">
            <a:avLst/>
          </a:prstGeom>
          <a:ln w="63500">
            <a:solidFill>
              <a:srgbClr val="FF0000"/>
            </a:solidFill>
            <a:miter/>
            <a:tailEnd type="triangle"/>
          </a:ln>
        </p:spPr>
        <p:txBody>
          <a:bodyPr lIns="45719" rIns="45719"/>
          <a:lstStyle/>
          <a:p>
            <a:endParaRPr/>
          </a:p>
        </p:txBody>
      </p:sp>
      <p:sp>
        <p:nvSpPr>
          <p:cNvPr id="120" name="Line"/>
          <p:cNvSpPr/>
          <p:nvPr/>
        </p:nvSpPr>
        <p:spPr>
          <a:xfrm flipH="1">
            <a:off x="4013200" y="1454149"/>
            <a:ext cx="1112838" cy="454027"/>
          </a:xfrm>
          <a:prstGeom prst="line">
            <a:avLst/>
          </a:prstGeom>
          <a:ln w="63500">
            <a:solidFill>
              <a:srgbClr val="FF0000"/>
            </a:solidFill>
            <a:miter/>
            <a:tailEnd type="triangle"/>
          </a:ln>
        </p:spPr>
        <p:txBody>
          <a:bodyPr lIns="45719" rIns="45719"/>
          <a:lstStyle/>
          <a:p>
            <a:endParaRPr/>
          </a:p>
        </p:txBody>
      </p:sp>
      <p:pic>
        <p:nvPicPr>
          <p:cNvPr id="121" name="image.jpeg" descr="image.jpeg"/>
          <p:cNvPicPr>
            <a:picLocks noChangeAspect="1"/>
          </p:cNvPicPr>
          <p:nvPr/>
        </p:nvPicPr>
        <p:blipFill>
          <a:blip r:embed="rId4">
            <a:extLst/>
          </a:blip>
          <a:stretch>
            <a:fillRect/>
          </a:stretch>
        </p:blipFill>
        <p:spPr>
          <a:xfrm>
            <a:off x="3003550" y="3030537"/>
            <a:ext cx="2189163" cy="1682751"/>
          </a:xfrm>
          <a:prstGeom prst="rect">
            <a:avLst/>
          </a:prstGeom>
          <a:ln w="12700">
            <a:miter lim="400000"/>
          </a:ln>
        </p:spPr>
      </p:pic>
      <p:sp>
        <p:nvSpPr>
          <p:cNvPr id="122" name="Line"/>
          <p:cNvSpPr/>
          <p:nvPr/>
        </p:nvSpPr>
        <p:spPr>
          <a:xfrm>
            <a:off x="2827337" y="3006725"/>
            <a:ext cx="776289" cy="441325"/>
          </a:xfrm>
          <a:prstGeom prst="line">
            <a:avLst/>
          </a:prstGeom>
          <a:ln w="63500">
            <a:solidFill>
              <a:srgbClr val="FF0000"/>
            </a:solidFill>
            <a:miter/>
            <a:tailEnd type="triangle"/>
          </a:ln>
        </p:spPr>
        <p:txBody>
          <a:bodyPr lIns="45719" rIns="45719"/>
          <a:lstStyle/>
          <a:p>
            <a:endParaRPr/>
          </a:p>
        </p:txBody>
      </p:sp>
      <p:sp>
        <p:nvSpPr>
          <p:cNvPr id="123" name="Line"/>
          <p:cNvSpPr/>
          <p:nvPr/>
        </p:nvSpPr>
        <p:spPr>
          <a:xfrm flipH="1" flipV="1">
            <a:off x="609600" y="4973637"/>
            <a:ext cx="10972801" cy="1"/>
          </a:xfrm>
          <a:prstGeom prst="line">
            <a:avLst/>
          </a:prstGeom>
          <a:ln w="6350">
            <a:solidFill>
              <a:srgbClr val="000000"/>
            </a:solidFill>
            <a:miter/>
          </a:ln>
        </p:spPr>
        <p:txBody>
          <a:bodyPr lIns="45719" rIns="45719"/>
          <a:lstStyle/>
          <a:p>
            <a:endParaRPr/>
          </a:p>
        </p:txBody>
      </p:sp>
      <p:pic>
        <p:nvPicPr>
          <p:cNvPr id="124" name="image.jpeg" descr="image.jpeg"/>
          <p:cNvPicPr>
            <a:picLocks noChangeAspect="1"/>
          </p:cNvPicPr>
          <p:nvPr/>
        </p:nvPicPr>
        <p:blipFill>
          <a:blip r:embed="rId5">
            <a:extLst/>
          </a:blip>
          <a:stretch>
            <a:fillRect/>
          </a:stretch>
        </p:blipFill>
        <p:spPr>
          <a:xfrm>
            <a:off x="5651500" y="1600200"/>
            <a:ext cx="3027363" cy="3082925"/>
          </a:xfrm>
          <a:prstGeom prst="rect">
            <a:avLst/>
          </a:prstGeom>
          <a:ln w="12700">
            <a:miter lim="400000"/>
          </a:ln>
          <a:effectLst>
            <a:outerShdw blurRad="50800" dist="38100" dir="2700000" rotWithShape="0">
              <a:srgbClr val="808080">
                <a:alpha val="39997"/>
              </a:srgbClr>
            </a:outerShdw>
          </a:effectLst>
        </p:spPr>
      </p:pic>
      <p:sp>
        <p:nvSpPr>
          <p:cNvPr id="125" name="Line"/>
          <p:cNvSpPr/>
          <p:nvPr/>
        </p:nvSpPr>
        <p:spPr>
          <a:xfrm flipV="1">
            <a:off x="5264150" y="2244725"/>
            <a:ext cx="623888" cy="282575"/>
          </a:xfrm>
          <a:prstGeom prst="line">
            <a:avLst/>
          </a:prstGeom>
          <a:ln w="63500">
            <a:solidFill>
              <a:srgbClr val="FF0000"/>
            </a:solidFill>
            <a:miter/>
            <a:tailEnd type="triangle"/>
          </a:ln>
        </p:spPr>
        <p:txBody>
          <a:bodyPr lIns="45719" rIns="45719"/>
          <a:lstStyle/>
          <a:p>
            <a:endParaRPr/>
          </a:p>
        </p:txBody>
      </p:sp>
      <p:sp>
        <p:nvSpPr>
          <p:cNvPr id="126" name="Line"/>
          <p:cNvSpPr/>
          <p:nvPr/>
        </p:nvSpPr>
        <p:spPr>
          <a:xfrm flipH="1">
            <a:off x="7356475" y="3975099"/>
            <a:ext cx="788988" cy="414339"/>
          </a:xfrm>
          <a:prstGeom prst="line">
            <a:avLst/>
          </a:prstGeom>
          <a:ln w="63500">
            <a:solidFill>
              <a:srgbClr val="FF0000"/>
            </a:solidFill>
            <a:miter/>
            <a:tailEnd type="triangle"/>
          </a:ln>
        </p:spPr>
        <p:txBody>
          <a:bodyPr lIns="45719" rIns="45719"/>
          <a:lstStyle/>
          <a:p>
            <a:endParaRPr/>
          </a:p>
        </p:txBody>
      </p:sp>
      <p:sp>
        <p:nvSpPr>
          <p:cNvPr id="127" name="Line"/>
          <p:cNvSpPr/>
          <p:nvPr/>
        </p:nvSpPr>
        <p:spPr>
          <a:xfrm flipV="1">
            <a:off x="5126037" y="3998912"/>
            <a:ext cx="623889" cy="282576"/>
          </a:xfrm>
          <a:prstGeom prst="line">
            <a:avLst/>
          </a:prstGeom>
          <a:ln w="63500">
            <a:solidFill>
              <a:srgbClr val="FF0000"/>
            </a:solidFill>
            <a:miter/>
            <a:tailEnd type="triangle"/>
          </a:ln>
        </p:spPr>
        <p:txBody>
          <a:bodyPr lIns="45719" rIns="45719"/>
          <a:lstStyle/>
          <a:p>
            <a:endParaRPr/>
          </a:p>
        </p:txBody>
      </p:sp>
      <p:sp>
        <p:nvSpPr>
          <p:cNvPr id="128" name="A survey will pop up at the end of today’s webinar - please complete it.…"/>
          <p:cNvSpPr txBox="1"/>
          <p:nvPr/>
        </p:nvSpPr>
        <p:spPr>
          <a:xfrm>
            <a:off x="3948112" y="5267325"/>
            <a:ext cx="6775451"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2000">
                <a:solidFill>
                  <a:schemeClr val="accent1"/>
                </a:solidFill>
              </a:defRPr>
            </a:pPr>
            <a:r>
              <a:rPr sz="2000"/>
              <a:t>A survey will pop up at the end of today’s webinar </a:t>
            </a:r>
            <a:r>
              <a:rPr lang="en-US" sz="2000"/>
              <a:t>—</a:t>
            </a:r>
            <a:r>
              <a:rPr sz="2000"/>
              <a:t> please complete it.</a:t>
            </a:r>
          </a:p>
          <a:p>
            <a:pPr defTabSz="457200">
              <a:defRPr sz="2000">
                <a:solidFill>
                  <a:schemeClr val="accent1"/>
                </a:solidFill>
              </a:defRPr>
            </a:pPr>
            <a:r>
              <a:rPr sz="2000"/>
              <a:t>Your pop-up blocker must be disabled to view and complete the survey.</a:t>
            </a:r>
          </a:p>
          <a:p>
            <a:pPr defTabSz="457200">
              <a:defRPr sz="2000">
                <a:solidFill>
                  <a:schemeClr val="accent1"/>
                </a:solidFill>
              </a:defRPr>
            </a:pPr>
            <a:r>
              <a:rPr sz="2000"/>
              <a:t>We appreciate your feedback!</a:t>
            </a:r>
          </a:p>
        </p:txBody>
      </p:sp>
      <p:pic>
        <p:nvPicPr>
          <p:cNvPr id="129" name="http://p3cdn4static.sharpschool.com/UserFiles/Servers/Server_3677201/Image/campusclimate.jpg" descr="http://p3cdn4static.sharpschool.com/UserFiles/Servers/Server_3677201/Image/campusclimate.jpg"/>
          <p:cNvPicPr>
            <a:picLocks noChangeAspect="1"/>
          </p:cNvPicPr>
          <p:nvPr/>
        </p:nvPicPr>
        <p:blipFill>
          <a:blip r:embed="rId6">
            <a:extLst/>
          </a:blip>
          <a:stretch>
            <a:fillRect/>
          </a:stretch>
        </p:blipFill>
        <p:spPr>
          <a:xfrm>
            <a:off x="1773237" y="5167312"/>
            <a:ext cx="1881188" cy="123031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
        <p:nvSpPr>
          <p:cNvPr id="17" name="Toll Number:   415-655-0052…"/>
          <p:cNvSpPr txBox="1"/>
          <p:nvPr/>
        </p:nvSpPr>
        <p:spPr>
          <a:xfrm>
            <a:off x="609600" y="1604962"/>
            <a:ext cx="4330700" cy="1200329"/>
          </a:xfrm>
          <a:prstGeom prst="rect">
            <a:avLst/>
          </a:prstGeom>
          <a:ln w="12700">
            <a:solidFill>
              <a:srgbClr val="7F7F7F"/>
            </a:solidFill>
          </a:ln>
          <a:extLst>
            <a:ext uri="{C572A759-6A51-4108-AA02-DFA0A04FC94B}">
              <ma14:wrappingTextBoxFlag xmlns:ma14="http://schemas.microsoft.com/office/mac/drawingml/2011/main" xmlns="" val="1"/>
            </a:ext>
          </a:extLst>
        </p:spPr>
        <p:txBody>
          <a:bodyPr lIns="45719" rIns="45719">
            <a:spAutoFit/>
          </a:bodyPr>
          <a:lstStyle/>
          <a:p>
            <a:pPr>
              <a:defRPr sz="2400"/>
            </a:pPr>
            <a:r>
              <a:rPr/>
              <a:t>Toll Number:   </a:t>
            </a:r>
            <a:r>
              <a:rPr lang="is-IS" sz="2400" smtClean="0"/>
              <a:t>213-929-4232</a:t>
            </a:r>
            <a:r>
              <a:rPr lang="is-IS" sz="2400"/>
              <a:t> </a:t>
            </a:r>
            <a:r>
              <a:rPr smtClean="0"/>
              <a:t> </a:t>
            </a:r>
            <a:endParaRPr/>
          </a:p>
          <a:p>
            <a:pPr>
              <a:defRPr sz="2400"/>
            </a:pPr>
            <a:r>
              <a:rPr/>
              <a:t>Access Code: </a:t>
            </a:r>
            <a:r>
              <a:rPr lang="mr-IN" sz="2400"/>
              <a:t>631-904-067</a:t>
            </a:r>
            <a:r>
              <a:rPr smtClean="0"/>
              <a:t> </a:t>
            </a:r>
            <a:endParaRPr/>
          </a:p>
          <a:p>
            <a:pPr>
              <a:defRPr sz="2400"/>
            </a:pPr>
            <a:r>
              <a:rPr/>
              <a:t>Webinar ID:    </a:t>
            </a:r>
            <a:r>
              <a:rPr lang="mr-IN" sz="2400"/>
              <a:t>370-579-235</a:t>
            </a:r>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Custom 35">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0432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2711</TotalTime>
  <Words>6398</Words>
  <Application>Microsoft Office PowerPoint</Application>
  <PresentationFormat>Custom</PresentationFormat>
  <Paragraphs>945</Paragraphs>
  <Slides>68</Slides>
  <Notes>66</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Freddie Mac’s CreditSmart®</vt:lpstr>
      <vt:lpstr>The Partnership</vt:lpstr>
      <vt:lpstr>Get to Know Your Producer</vt:lpstr>
      <vt:lpstr>CreditSmart®</vt:lpstr>
      <vt:lpstr>Your Presenter: Cora R. Fulmore</vt:lpstr>
      <vt:lpstr>GoToWebinar Platform</vt:lpstr>
      <vt:lpstr>GoToWebinar Platform</vt:lpstr>
      <vt:lpstr>GoToWebinar Platform</vt:lpstr>
      <vt:lpstr>Rights and Responsibility</vt:lpstr>
      <vt:lpstr>Rights and Responsibility</vt:lpstr>
      <vt:lpstr>Rights and Responsibility</vt:lpstr>
      <vt:lpstr>Rights and Responsibility</vt:lpstr>
      <vt:lpstr>Rights and Responsibility</vt:lpstr>
      <vt:lpstr>PowerPoint Presentation</vt:lpstr>
      <vt:lpstr>Financial Wellness – Building a Better Financial Future </vt:lpstr>
      <vt:lpstr>Why is CreditSmart® Important?</vt:lpstr>
      <vt:lpstr>What is Credit?</vt:lpstr>
      <vt:lpstr>Knowledge Checkpoint – Poll Question #1</vt:lpstr>
      <vt:lpstr>Poll Question #2</vt:lpstr>
      <vt:lpstr>We are Surrounded by Opportunities to Spend </vt:lpstr>
      <vt:lpstr>“How Did You Learn About Money?”</vt:lpstr>
      <vt:lpstr>Your Credit History</vt:lpstr>
      <vt:lpstr>Poor Credit Can COST YOU</vt:lpstr>
      <vt:lpstr>Managing YOUR INCOME is IMPORTANT</vt:lpstr>
      <vt:lpstr>Social Security Disability Income</vt:lpstr>
      <vt:lpstr>Veterans Compensation Benefits Rate Tables - Effective 12/1/16</vt:lpstr>
      <vt:lpstr>Employment Income With and Without Disabilities</vt:lpstr>
      <vt:lpstr>Sources of Income for Older Adults</vt:lpstr>
      <vt:lpstr>Role of the Caregiver</vt:lpstr>
      <vt:lpstr>Caregiving Cost Study  |  November 2016</vt:lpstr>
      <vt:lpstr>Are There Any Other Hidden Costs?</vt:lpstr>
      <vt:lpstr>Percentage of Out-of-Pocket Costs of a Caregiver</vt:lpstr>
      <vt:lpstr>The AARP Survey</vt:lpstr>
      <vt:lpstr>Demands of Work and Care</vt:lpstr>
      <vt:lpstr>Caregiver: Take Care of Yourself</vt:lpstr>
      <vt:lpstr>Be Aware of the Signs That You May Need More Help</vt:lpstr>
      <vt:lpstr>Caregiving: A Big Responsibility</vt:lpstr>
      <vt:lpstr>Managing Your Money is IMPORTANT!</vt:lpstr>
      <vt:lpstr>Agree (A), Disagree (D) or Unsure (US)</vt:lpstr>
      <vt:lpstr>Steps to Gaining Control of Your Finances:</vt:lpstr>
      <vt:lpstr>Step 1: Know Your Income</vt:lpstr>
      <vt:lpstr>Step 2: Know Your Regular Expenses</vt:lpstr>
      <vt:lpstr>Step 3: Create a Spending Plan and Saving Plan</vt:lpstr>
      <vt:lpstr>How to Save: Creating a Savings Plan</vt:lpstr>
      <vt:lpstr>ABLE Account </vt:lpstr>
      <vt:lpstr>6 Things You Should Know:</vt:lpstr>
      <vt:lpstr>“What Type of Spender Are You?”</vt:lpstr>
      <vt:lpstr>Get Help</vt:lpstr>
      <vt:lpstr>Get Help</vt:lpstr>
      <vt:lpstr>Get Help</vt:lpstr>
      <vt:lpstr>Get Help</vt:lpstr>
      <vt:lpstr>Get Help</vt:lpstr>
      <vt:lpstr>CAUTION, CAUTION, CAUTION</vt:lpstr>
      <vt:lpstr>PowerPoint Presentation</vt:lpstr>
      <vt:lpstr>Managing Your Money</vt:lpstr>
      <vt:lpstr>Useful Resources</vt:lpstr>
      <vt:lpstr>Goal Setting is IMPORTANT to Every Budget</vt:lpstr>
      <vt:lpstr>Where Do I START?</vt:lpstr>
      <vt:lpstr>Goals Can CHANGE</vt:lpstr>
      <vt:lpstr>Our Definition of GOALS</vt:lpstr>
      <vt:lpstr>Chat Question</vt:lpstr>
      <vt:lpstr>We All Have Life Challenges… </vt:lpstr>
      <vt:lpstr>Resources</vt:lpstr>
      <vt:lpstr>Resources</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Sedlak, Matthew</dc:creator>
  <cp:lastModifiedBy>Sydney Palese</cp:lastModifiedBy>
  <cp:revision>119</cp:revision>
  <cp:lastPrinted>2017-10-11T14:42:43Z</cp:lastPrinted>
  <dcterms:modified xsi:type="dcterms:W3CDTF">2017-12-08T14:35:51Z</dcterms:modified>
</cp:coreProperties>
</file>