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69" r:id="rId6"/>
    <p:sldId id="263" r:id="rId7"/>
    <p:sldId id="264" r:id="rId8"/>
    <p:sldId id="265" r:id="rId9"/>
    <p:sldId id="266" r:id="rId10"/>
    <p:sldId id="279" r:id="rId11"/>
    <p:sldId id="270" r:id="rId12"/>
    <p:sldId id="267" r:id="rId13"/>
    <p:sldId id="262" r:id="rId14"/>
    <p:sldId id="275" r:id="rId15"/>
    <p:sldId id="260" r:id="rId16"/>
    <p:sldId id="268" r:id="rId17"/>
    <p:sldId id="271" r:id="rId18"/>
    <p:sldId id="278" r:id="rId19"/>
    <p:sldId id="272" r:id="rId20"/>
    <p:sldId id="273" r:id="rId21"/>
    <p:sldId id="27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4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E3F798A-B8A3-492A-9DFC-F9B448FB0266}" type="datetimeFigureOut">
              <a:rPr lang="en-US" smtClean="0"/>
              <a:t>1/10/2014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967421-8BE9-44EE-B1CF-D689C7390AC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3F798A-B8A3-492A-9DFC-F9B448FB0266}"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67421-8BE9-44EE-B1CF-D689C7390A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0967421-8BE9-44EE-B1CF-D689C7390AC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3F798A-B8A3-492A-9DFC-F9B448FB0266}"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3F798A-B8A3-492A-9DFC-F9B448FB0266}"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0967421-8BE9-44EE-B1CF-D689C7390AC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E3F798A-B8A3-492A-9DFC-F9B448FB0266}" type="datetimeFigureOut">
              <a:rPr lang="en-US" smtClean="0"/>
              <a:t>1/10/2014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967421-8BE9-44EE-B1CF-D689C7390AC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E3F798A-B8A3-492A-9DFC-F9B448FB0266}"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67421-8BE9-44EE-B1CF-D689C7390AC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3F798A-B8A3-492A-9DFC-F9B448FB0266}" type="datetimeFigureOut">
              <a:rPr lang="en-US" smtClean="0"/>
              <a:t>1/10/2014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0967421-8BE9-44EE-B1CF-D689C7390AC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3F798A-B8A3-492A-9DFC-F9B448FB0266}" type="datetimeFigureOut">
              <a:rPr lang="en-US" smtClean="0"/>
              <a:t>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0967421-8BE9-44EE-B1CF-D689C7390A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E3F798A-B8A3-492A-9DFC-F9B448FB0266}" type="datetimeFigureOut">
              <a:rPr lang="en-US" smtClean="0"/>
              <a:t>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0967421-8BE9-44EE-B1CF-D689C7390A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967421-8BE9-44EE-B1CF-D689C7390AC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E3F798A-B8A3-492A-9DFC-F9B448FB0266}" type="datetimeFigureOut">
              <a:rPr lang="en-US" smtClean="0"/>
              <a:t>1/10/2014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0967421-8BE9-44EE-B1CF-D689C7390AC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E3F798A-B8A3-492A-9DFC-F9B448FB0266}" type="datetimeFigureOut">
              <a:rPr lang="en-US" smtClean="0"/>
              <a:t>1/10/2014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E3F798A-B8A3-492A-9DFC-F9B448FB0266}" type="datetimeFigureOut">
              <a:rPr lang="en-US" smtClean="0"/>
              <a:t>1/10/2014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0967421-8BE9-44EE-B1CF-D689C7390AC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fl.easterseals.com/site/PageServer?pagename=FLDR_TCESProviderPag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8933" y="3276600"/>
            <a:ext cx="7581900" cy="609600"/>
          </a:xfrm>
        </p:spPr>
        <p:txBody>
          <a:bodyPr>
            <a:noAutofit/>
          </a:bodyPr>
          <a:lstStyle/>
          <a:p>
            <a:r>
              <a:rPr lang="en-US" sz="3200" dirty="0" smtClean="0"/>
              <a:t>Transition to CMS K.I.D.S.</a:t>
            </a:r>
            <a:endParaRPr lang="en-US" sz="3200" dirty="0"/>
          </a:p>
        </p:txBody>
      </p:sp>
      <p:sp>
        <p:nvSpPr>
          <p:cNvPr id="2" name="Title 1"/>
          <p:cNvSpPr>
            <a:spLocks noGrp="1"/>
          </p:cNvSpPr>
          <p:nvPr>
            <p:ph type="ctrTitle"/>
          </p:nvPr>
        </p:nvSpPr>
        <p:spPr/>
        <p:txBody>
          <a:bodyPr/>
          <a:lstStyle/>
          <a:p>
            <a:r>
              <a:rPr lang="en-US" dirty="0" smtClean="0"/>
              <a:t>TCES Provider Information: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4724400"/>
            <a:ext cx="1257300" cy="1254342"/>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618146"/>
            <a:ext cx="3800475"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3118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Payer ID’s for Clearinghouse</a:t>
            </a:r>
            <a:endParaRPr lang="en-US" dirty="0"/>
          </a:p>
        </p:txBody>
      </p:sp>
      <p:sp>
        <p:nvSpPr>
          <p:cNvPr id="3" name="Content Placeholder 2"/>
          <p:cNvSpPr>
            <a:spLocks noGrp="1"/>
          </p:cNvSpPr>
          <p:nvPr>
            <p:ph sz="quarter" idx="1"/>
          </p:nvPr>
        </p:nvSpPr>
        <p:spPr/>
        <p:txBody>
          <a:bodyPr/>
          <a:lstStyle/>
          <a:p>
            <a:r>
              <a:rPr lang="en-US" dirty="0" smtClean="0"/>
              <a:t>The Payer ID directs your claim through electronic systems to the correct payer – each clearinghouse will have it’s own Payer ID codes.</a:t>
            </a:r>
          </a:p>
          <a:p>
            <a:endParaRPr lang="en-US" dirty="0"/>
          </a:p>
          <a:p>
            <a:pPr marL="274320" lvl="1" indent="0">
              <a:buNone/>
            </a:pPr>
            <a:endParaRPr lang="en-US" dirty="0" smtClean="0"/>
          </a:p>
          <a:p>
            <a:endParaRPr lang="en-US" dirty="0"/>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251200"/>
            <a:ext cx="4902927" cy="2617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6486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do?</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Step 4 – After February 1</a:t>
            </a:r>
            <a:r>
              <a:rPr lang="en-US" sz="2800" baseline="30000" dirty="0" smtClean="0"/>
              <a:t>st</a:t>
            </a:r>
            <a:r>
              <a:rPr lang="en-US" sz="2800" dirty="0" smtClean="0"/>
              <a:t>, send your first test claims through the clearinghouse and closely monitor for:</a:t>
            </a:r>
          </a:p>
          <a:p>
            <a:pPr marL="0" indent="0">
              <a:buNone/>
            </a:pPr>
            <a:endParaRPr lang="en-US" dirty="0" smtClean="0"/>
          </a:p>
          <a:p>
            <a:pPr lvl="1"/>
            <a:r>
              <a:rPr lang="en-US" sz="3200" dirty="0" smtClean="0"/>
              <a:t>successful submission</a:t>
            </a:r>
          </a:p>
          <a:p>
            <a:pPr lvl="1"/>
            <a:r>
              <a:rPr lang="en-US" sz="3200" dirty="0"/>
              <a:t>p</a:t>
            </a:r>
            <a:r>
              <a:rPr lang="en-US" sz="3200" dirty="0" smtClean="0"/>
              <a:t>ayment</a:t>
            </a:r>
          </a:p>
          <a:p>
            <a:pPr marL="274320" lvl="1" indent="0">
              <a:buNone/>
            </a:pPr>
            <a:endParaRPr lang="en-US" sz="3200" dirty="0" smtClean="0"/>
          </a:p>
          <a:p>
            <a:r>
              <a:rPr lang="en-US" sz="2800" dirty="0" smtClean="0"/>
              <a:t>If you receive denials, you may need to work with your clearinghouse to refine your configuration for claims submission.</a:t>
            </a:r>
          </a:p>
        </p:txBody>
      </p:sp>
    </p:spTree>
    <p:extLst>
      <p:ext uri="{BB962C8B-B14F-4D97-AF65-F5344CB8AC3E}">
        <p14:creationId xmlns:p14="http://schemas.microsoft.com/office/powerpoint/2010/main" val="143700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a:t>
            </a:r>
            <a:endParaRPr lang="en-US" dirty="0"/>
          </a:p>
        </p:txBody>
      </p:sp>
      <p:sp>
        <p:nvSpPr>
          <p:cNvPr id="3" name="Content Placeholder 2"/>
          <p:cNvSpPr>
            <a:spLocks noGrp="1"/>
          </p:cNvSpPr>
          <p:nvPr>
            <p:ph sz="quarter" idx="1"/>
          </p:nvPr>
        </p:nvSpPr>
        <p:spPr/>
        <p:txBody>
          <a:bodyPr/>
          <a:lstStyle/>
          <a:p>
            <a:r>
              <a:rPr lang="en-US" dirty="0" smtClean="0"/>
              <a:t>What if I don’t know how to do medical billing and use a clearinghouse?</a:t>
            </a:r>
          </a:p>
          <a:p>
            <a:endParaRPr lang="en-US" dirty="0"/>
          </a:p>
          <a:p>
            <a:pPr lvl="1"/>
            <a:r>
              <a:rPr lang="en-US" dirty="0" smtClean="0"/>
              <a:t>Most clearinghouse companies offer training to help you learn how to file claims.   Check the web site of the clearinghouse you selected for training options.</a:t>
            </a:r>
          </a:p>
          <a:p>
            <a:pPr lvl="1"/>
            <a:endParaRPr lang="en-US" dirty="0"/>
          </a:p>
          <a:p>
            <a:pPr lvl="1"/>
            <a:r>
              <a:rPr lang="en-US" dirty="0" smtClean="0"/>
              <a:t>You may wish to consider hiring a qualified medical biller who is familiar with this kind of process.   </a:t>
            </a:r>
            <a:endParaRPr lang="en-US" dirty="0"/>
          </a:p>
        </p:txBody>
      </p:sp>
    </p:spTree>
    <p:extLst>
      <p:ext uri="{BB962C8B-B14F-4D97-AF65-F5344CB8AC3E}">
        <p14:creationId xmlns:p14="http://schemas.microsoft.com/office/powerpoint/2010/main" val="3536677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 bill on paper?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Paper claims can be submitted on HCFA 1500 Forms, but this will significantly delay your payments.</a:t>
            </a:r>
          </a:p>
          <a:p>
            <a:endParaRPr lang="en-US" dirty="0"/>
          </a:p>
          <a:p>
            <a:pPr marL="57150" indent="0">
              <a:buNone/>
            </a:pPr>
            <a:r>
              <a:rPr lang="en-US" i="1" dirty="0" smtClean="0"/>
              <a:t>HCFA 1500 forms are standard medical billing forms. They require precise completion using proper coding systems.</a:t>
            </a:r>
          </a:p>
          <a:p>
            <a:pPr marL="57150" indent="0">
              <a:buNone/>
            </a:pPr>
            <a:endParaRPr lang="en-US" dirty="0" smtClean="0"/>
          </a:p>
          <a:p>
            <a:pPr marL="57150" indent="0">
              <a:buNone/>
            </a:pPr>
            <a:r>
              <a:rPr lang="en-US" b="1" i="1" dirty="0" smtClean="0">
                <a:solidFill>
                  <a:schemeClr val="accent1">
                    <a:lumMod val="75000"/>
                  </a:schemeClr>
                </a:solidFill>
              </a:rPr>
              <a:t>Note:   claims that require attachment of an EOB </a:t>
            </a:r>
            <a:r>
              <a:rPr lang="en-US" b="1" i="1" u="sng" dirty="0" smtClean="0">
                <a:solidFill>
                  <a:schemeClr val="accent1">
                    <a:lumMod val="75000"/>
                  </a:schemeClr>
                </a:solidFill>
              </a:rPr>
              <a:t>must</a:t>
            </a:r>
            <a:r>
              <a:rPr lang="en-US" b="1" i="1" dirty="0" smtClean="0">
                <a:solidFill>
                  <a:schemeClr val="accent1">
                    <a:lumMod val="75000"/>
                  </a:schemeClr>
                </a:solidFill>
              </a:rPr>
              <a:t> be filed as a paper claim, even if you normally file electronic claims.</a:t>
            </a:r>
          </a:p>
        </p:txBody>
      </p:sp>
    </p:spTree>
    <p:extLst>
      <p:ext uri="{BB962C8B-B14F-4D97-AF65-F5344CB8AC3E}">
        <p14:creationId xmlns:p14="http://schemas.microsoft.com/office/powerpoint/2010/main" val="2228327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on Paper…</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endParaRPr lang="en-US" dirty="0" smtClean="0"/>
          </a:p>
          <a:p>
            <a:endParaRPr lang="en-US" dirty="0"/>
          </a:p>
          <a:p>
            <a:r>
              <a:rPr lang="en-US" dirty="0" smtClean="0"/>
              <a:t>Submit your paper claims on CMS 1500 forms to:</a:t>
            </a:r>
          </a:p>
          <a:p>
            <a:endParaRPr lang="en-US" sz="1000" dirty="0" smtClean="0"/>
          </a:p>
          <a:p>
            <a:pPr lvl="1"/>
            <a:r>
              <a:rPr lang="en-US" dirty="0" smtClean="0"/>
              <a:t>Early Steps claims:</a:t>
            </a:r>
            <a:endParaRPr lang="en-US" dirty="0"/>
          </a:p>
          <a:p>
            <a:pPr marL="857250" lvl="2" indent="0">
              <a:buNone/>
            </a:pPr>
            <a:r>
              <a:rPr lang="en-US" dirty="0"/>
              <a:t>MED 3000 CMS Early Steps</a:t>
            </a:r>
          </a:p>
          <a:p>
            <a:pPr marL="857250" lvl="2" indent="0">
              <a:buNone/>
            </a:pPr>
            <a:r>
              <a:rPr lang="en-US" dirty="0"/>
              <a:t>PO Box 981626</a:t>
            </a:r>
          </a:p>
          <a:p>
            <a:pPr marL="857250" lvl="2" indent="0">
              <a:buNone/>
            </a:pPr>
            <a:r>
              <a:rPr lang="en-US" dirty="0"/>
              <a:t>El Paso, TX </a:t>
            </a:r>
            <a:r>
              <a:rPr lang="en-US" dirty="0" smtClean="0"/>
              <a:t>79998-1626</a:t>
            </a:r>
          </a:p>
          <a:p>
            <a:pPr marL="857250" lvl="2" indent="0">
              <a:buNone/>
            </a:pPr>
            <a:endParaRPr lang="en-US" sz="1100" dirty="0" smtClean="0"/>
          </a:p>
          <a:p>
            <a:pPr lvl="1"/>
            <a:r>
              <a:rPr lang="en-US" dirty="0" smtClean="0"/>
              <a:t>Title XXI claims</a:t>
            </a:r>
            <a:r>
              <a:rPr lang="en-US" dirty="0"/>
              <a:t>:</a:t>
            </a:r>
          </a:p>
          <a:p>
            <a:pPr marL="857250" lvl="2" indent="0">
              <a:buNone/>
            </a:pPr>
            <a:r>
              <a:rPr lang="en-US" dirty="0"/>
              <a:t>MED 3000 CMS </a:t>
            </a:r>
            <a:r>
              <a:rPr lang="en-US" dirty="0" smtClean="0"/>
              <a:t>Title XXI</a:t>
            </a:r>
            <a:endParaRPr lang="en-US" dirty="0"/>
          </a:p>
          <a:p>
            <a:pPr marL="857250" lvl="2" indent="0">
              <a:buNone/>
            </a:pPr>
            <a:r>
              <a:rPr lang="en-US" dirty="0"/>
              <a:t>PO Box </a:t>
            </a:r>
            <a:r>
              <a:rPr lang="en-US" dirty="0" smtClean="0"/>
              <a:t>981733</a:t>
            </a:r>
            <a:endParaRPr lang="en-US" dirty="0"/>
          </a:p>
          <a:p>
            <a:pPr marL="857250" lvl="2" indent="0">
              <a:buNone/>
            </a:pPr>
            <a:r>
              <a:rPr lang="en-US" dirty="0"/>
              <a:t>El Paso, TX </a:t>
            </a:r>
            <a:r>
              <a:rPr lang="en-US" dirty="0" smtClean="0"/>
              <a:t>79998-1733</a:t>
            </a:r>
            <a:endParaRPr lang="en-US" dirty="0"/>
          </a:p>
          <a:p>
            <a:pPr marL="857250" lvl="2" indent="0">
              <a:buNone/>
            </a:pPr>
            <a:endParaRPr lang="en-US" dirty="0"/>
          </a:p>
          <a:p>
            <a:endParaRPr lang="en-US" dirty="0" smtClean="0"/>
          </a:p>
        </p:txBody>
      </p:sp>
      <p:sp>
        <p:nvSpPr>
          <p:cNvPr id="4" name="Bevel 3"/>
          <p:cNvSpPr/>
          <p:nvPr/>
        </p:nvSpPr>
        <p:spPr>
          <a:xfrm>
            <a:off x="838200" y="1676400"/>
            <a:ext cx="7543800" cy="457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CMS1500 Sample for Early </a:t>
            </a:r>
            <a:r>
              <a:rPr lang="en-US" dirty="0" smtClean="0"/>
              <a:t>Steps.pdf</a:t>
            </a:r>
            <a:endParaRPr lang="en-US" dirty="0"/>
          </a:p>
        </p:txBody>
      </p:sp>
    </p:spTree>
    <p:extLst>
      <p:ext uri="{BB962C8B-B14F-4D97-AF65-F5344CB8AC3E}">
        <p14:creationId xmlns:p14="http://schemas.microsoft.com/office/powerpoint/2010/main" val="4023697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I get paid?</a:t>
            </a:r>
            <a:endParaRPr lang="en-US" dirty="0"/>
          </a:p>
        </p:txBody>
      </p:sp>
      <p:sp>
        <p:nvSpPr>
          <p:cNvPr id="3" name="Content Placeholder 2"/>
          <p:cNvSpPr>
            <a:spLocks noGrp="1"/>
          </p:cNvSpPr>
          <p:nvPr>
            <p:ph sz="quarter" idx="1"/>
          </p:nvPr>
        </p:nvSpPr>
        <p:spPr/>
        <p:txBody>
          <a:bodyPr/>
          <a:lstStyle/>
          <a:p>
            <a:r>
              <a:rPr lang="en-US" dirty="0" smtClean="0"/>
              <a:t>“Clean” electronic claims are generally paid within 10 days to two weeks.</a:t>
            </a:r>
          </a:p>
          <a:p>
            <a:endParaRPr lang="en-US" dirty="0"/>
          </a:p>
          <a:p>
            <a:pPr lvl="1"/>
            <a:r>
              <a:rPr lang="en-US" dirty="0" smtClean="0"/>
              <a:t>Checks:  You will receive paper checks if you don’t set up electronic payment with the State.</a:t>
            </a:r>
          </a:p>
          <a:p>
            <a:pPr marL="274320" lvl="1" indent="0">
              <a:buNone/>
            </a:pPr>
            <a:endParaRPr lang="en-US" dirty="0" smtClean="0"/>
          </a:p>
          <a:p>
            <a:pPr lvl="1"/>
            <a:r>
              <a:rPr lang="en-US" dirty="0" smtClean="0"/>
              <a:t>Electronic Payment:   To receive electronic payment you must enroll in </a:t>
            </a:r>
            <a:r>
              <a:rPr lang="en-US" dirty="0" err="1" smtClean="0"/>
              <a:t>ePayment</a:t>
            </a:r>
            <a:r>
              <a:rPr lang="en-US" dirty="0" smtClean="0"/>
              <a:t> with </a:t>
            </a:r>
            <a:r>
              <a:rPr lang="en-US" dirty="0" err="1" smtClean="0"/>
              <a:t>Emdeon</a:t>
            </a:r>
            <a:r>
              <a:rPr lang="en-US" dirty="0" smtClean="0"/>
              <a:t>.    This can be done any time – it does not need to be done immediately.</a:t>
            </a:r>
          </a:p>
        </p:txBody>
      </p:sp>
      <p:sp>
        <p:nvSpPr>
          <p:cNvPr id="4" name="Bevel 3"/>
          <p:cNvSpPr/>
          <p:nvPr/>
        </p:nvSpPr>
        <p:spPr>
          <a:xfrm>
            <a:off x="1676400" y="5562600"/>
            <a:ext cx="5867400" cy="457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dirty="0" err="1" smtClean="0"/>
              <a:t>Emdeon</a:t>
            </a:r>
            <a:r>
              <a:rPr lang="en-US" dirty="0" smtClean="0"/>
              <a:t> </a:t>
            </a:r>
            <a:r>
              <a:rPr lang="en-US" dirty="0" err="1" smtClean="0"/>
              <a:t>ePayment</a:t>
            </a:r>
            <a:r>
              <a:rPr lang="en-US" dirty="0" smtClean="0"/>
              <a:t> Enrollment.pdf</a:t>
            </a:r>
            <a:endParaRPr lang="en-US" dirty="0"/>
          </a:p>
        </p:txBody>
      </p:sp>
    </p:spTree>
    <p:extLst>
      <p:ext uri="{BB962C8B-B14F-4D97-AF65-F5344CB8AC3E}">
        <p14:creationId xmlns:p14="http://schemas.microsoft.com/office/powerpoint/2010/main" val="1740415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anything still billed to Easter Seals?</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r>
              <a:rPr lang="en-US" dirty="0" smtClean="0"/>
              <a:t>Yes – Services funded by Children’s Services Council of </a:t>
            </a:r>
            <a:r>
              <a:rPr lang="en-US" u="sng" dirty="0" smtClean="0">
                <a:solidFill>
                  <a:schemeClr val="accent1">
                    <a:lumMod val="75000"/>
                  </a:schemeClr>
                </a:solidFill>
              </a:rPr>
              <a:t>Palm Beach County or St. Lucie County</a:t>
            </a:r>
            <a:r>
              <a:rPr lang="en-US" dirty="0" smtClean="0">
                <a:solidFill>
                  <a:schemeClr val="accent1">
                    <a:lumMod val="75000"/>
                  </a:schemeClr>
                </a:solidFill>
              </a:rPr>
              <a:t> </a:t>
            </a:r>
            <a:r>
              <a:rPr lang="en-US" dirty="0" smtClean="0"/>
              <a:t>will continue to be billed to Easter Seals just as you have been billing.</a:t>
            </a:r>
          </a:p>
          <a:p>
            <a:endParaRPr lang="en-US" sz="1100" dirty="0"/>
          </a:p>
          <a:p>
            <a:r>
              <a:rPr lang="en-US" dirty="0" smtClean="0"/>
              <a:t>Generally, these services are:</a:t>
            </a:r>
          </a:p>
          <a:p>
            <a:pPr lvl="1"/>
            <a:r>
              <a:rPr lang="en-US" b="1" dirty="0" smtClean="0"/>
              <a:t>Consultations</a:t>
            </a:r>
            <a:r>
              <a:rPr lang="en-US" dirty="0" smtClean="0"/>
              <a:t> </a:t>
            </a:r>
            <a:r>
              <a:rPr lang="en-US" sz="1800" dirty="0" smtClean="0"/>
              <a:t>(For Palm Beach County or St. Lucie County children)</a:t>
            </a:r>
          </a:p>
          <a:p>
            <a:pPr lvl="1"/>
            <a:r>
              <a:rPr lang="en-US" b="1" dirty="0" smtClean="0"/>
              <a:t>Travel</a:t>
            </a:r>
            <a:r>
              <a:rPr lang="en-US" dirty="0" smtClean="0"/>
              <a:t> </a:t>
            </a:r>
            <a:r>
              <a:rPr lang="en-US" sz="1800" dirty="0"/>
              <a:t>(For Palm Beach County or St. Lucie County children)</a:t>
            </a:r>
            <a:endParaRPr lang="en-US" sz="1800" dirty="0" smtClean="0"/>
          </a:p>
          <a:p>
            <a:pPr lvl="1"/>
            <a:endParaRPr lang="en-US" sz="1200" dirty="0" smtClean="0"/>
          </a:p>
          <a:p>
            <a:r>
              <a:rPr lang="en-US" dirty="0" smtClean="0"/>
              <a:t>These services will be identified on Form G of the child’s IFSP as CSC funded using the code “COMA”</a:t>
            </a:r>
          </a:p>
        </p:txBody>
      </p:sp>
    </p:spTree>
    <p:extLst>
      <p:ext uri="{BB962C8B-B14F-4D97-AF65-F5344CB8AC3E}">
        <p14:creationId xmlns:p14="http://schemas.microsoft.com/office/powerpoint/2010/main" val="13776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Reminder!</a:t>
            </a:r>
            <a:endParaRPr lang="en-US" dirty="0"/>
          </a:p>
        </p:txBody>
      </p:sp>
      <p:sp>
        <p:nvSpPr>
          <p:cNvPr id="3" name="Content Placeholder 2"/>
          <p:cNvSpPr>
            <a:spLocks noGrp="1"/>
          </p:cNvSpPr>
          <p:nvPr>
            <p:ph sz="quarter" idx="1"/>
          </p:nvPr>
        </p:nvSpPr>
        <p:spPr/>
        <p:txBody>
          <a:bodyPr/>
          <a:lstStyle/>
          <a:p>
            <a:r>
              <a:rPr lang="en-US" dirty="0" smtClean="0"/>
              <a:t>Easter Seals Florida Headquarters Office has moved.  Billing (For services prior to 2/1/14 or for PBC or SLC CSC funded services) MUST be mailed to:</a:t>
            </a:r>
          </a:p>
          <a:p>
            <a:endParaRPr lang="en-US" dirty="0"/>
          </a:p>
          <a:p>
            <a:pPr marL="868680" lvl="3" indent="0">
              <a:buNone/>
            </a:pPr>
            <a:r>
              <a:rPr lang="en-US" sz="2800" dirty="0" smtClean="0">
                <a:solidFill>
                  <a:schemeClr val="accent1">
                    <a:lumMod val="75000"/>
                  </a:schemeClr>
                </a:solidFill>
              </a:rPr>
              <a:t>Easter Seals Florida, Inc.</a:t>
            </a:r>
          </a:p>
          <a:p>
            <a:pPr marL="868680" lvl="3" indent="0">
              <a:buNone/>
            </a:pPr>
            <a:r>
              <a:rPr lang="en-US" sz="2800" dirty="0" smtClean="0">
                <a:solidFill>
                  <a:schemeClr val="accent1">
                    <a:lumMod val="75000"/>
                  </a:schemeClr>
                </a:solidFill>
              </a:rPr>
              <a:t>Attn:   TCES Provider Billing Team</a:t>
            </a:r>
          </a:p>
          <a:p>
            <a:pPr marL="868680" lvl="3" indent="0">
              <a:buNone/>
            </a:pPr>
            <a:r>
              <a:rPr lang="en-US" sz="2800" dirty="0" smtClean="0">
                <a:solidFill>
                  <a:schemeClr val="accent1">
                    <a:lumMod val="75000"/>
                  </a:schemeClr>
                </a:solidFill>
              </a:rPr>
              <a:t>520 N. Semoran Blvd., Suite 280</a:t>
            </a:r>
          </a:p>
          <a:p>
            <a:pPr marL="868680" lvl="3" indent="0">
              <a:buNone/>
            </a:pPr>
            <a:r>
              <a:rPr lang="en-US" sz="2800" dirty="0" smtClean="0">
                <a:solidFill>
                  <a:schemeClr val="accent1">
                    <a:lumMod val="75000"/>
                  </a:schemeClr>
                </a:solidFill>
              </a:rPr>
              <a:t>Orlando, FL 32807</a:t>
            </a:r>
          </a:p>
          <a:p>
            <a:endParaRPr lang="en-US" dirty="0"/>
          </a:p>
          <a:p>
            <a:pPr marL="274320" lvl="1" indent="0">
              <a:buNone/>
            </a:pPr>
            <a:endParaRPr lang="en-US" dirty="0"/>
          </a:p>
        </p:txBody>
      </p:sp>
    </p:spTree>
    <p:extLst>
      <p:ext uri="{BB962C8B-B14F-4D97-AF65-F5344CB8AC3E}">
        <p14:creationId xmlns:p14="http://schemas.microsoft.com/office/powerpoint/2010/main" val="4274694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Codes and Information</a:t>
            </a:r>
            <a:endParaRPr lang="en-US" dirty="0"/>
          </a:p>
        </p:txBody>
      </p:sp>
      <p:sp>
        <p:nvSpPr>
          <p:cNvPr id="3" name="Content Placeholder 2"/>
          <p:cNvSpPr>
            <a:spLocks noGrp="1"/>
          </p:cNvSpPr>
          <p:nvPr>
            <p:ph sz="quarter" idx="1"/>
          </p:nvPr>
        </p:nvSpPr>
        <p:spPr/>
        <p:txBody>
          <a:bodyPr/>
          <a:lstStyle/>
          <a:p>
            <a:r>
              <a:rPr lang="en-US" dirty="0" smtClean="0"/>
              <a:t>“MMI” is the unique identifier for each child.   It can be found on each page of the IFSP at the top.   It is used on medical claims (paper and electronic) in the space where you are asked for the “insured’s ID number”.</a:t>
            </a:r>
          </a:p>
          <a:p>
            <a:endParaRPr lang="en-US" dirty="0"/>
          </a:p>
          <a:p>
            <a:r>
              <a:rPr lang="en-US" dirty="0" smtClean="0"/>
              <a:t>Taxonomy Codes identify the service you provided.</a:t>
            </a:r>
            <a:endParaRPr lang="en-US" dirty="0"/>
          </a:p>
        </p:txBody>
      </p:sp>
      <p:sp>
        <p:nvSpPr>
          <p:cNvPr id="4" name="Bevel 3"/>
          <p:cNvSpPr/>
          <p:nvPr/>
        </p:nvSpPr>
        <p:spPr>
          <a:xfrm>
            <a:off x="762000" y="5029200"/>
            <a:ext cx="7391400" cy="5334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Taxonomy Code Table for Early Steps </a:t>
            </a:r>
            <a:r>
              <a:rPr lang="en-US" dirty="0" smtClean="0"/>
              <a:t>Services.pdf</a:t>
            </a:r>
            <a:endParaRPr lang="en-US" dirty="0"/>
          </a:p>
        </p:txBody>
      </p:sp>
    </p:spTree>
    <p:extLst>
      <p:ext uri="{BB962C8B-B14F-4D97-AF65-F5344CB8AC3E}">
        <p14:creationId xmlns:p14="http://schemas.microsoft.com/office/powerpoint/2010/main" val="3147463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services provided before 2/1?</a:t>
            </a:r>
            <a:endParaRPr lang="en-US"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t>You should continue to send any final invoices for services provided before February 1</a:t>
            </a:r>
            <a:r>
              <a:rPr lang="en-US" sz="3200" baseline="30000" dirty="0" smtClean="0"/>
              <a:t>st</a:t>
            </a:r>
            <a:r>
              <a:rPr lang="en-US" sz="3200" dirty="0" smtClean="0"/>
              <a:t>, 2014 to Easter Seals Florida.    Services should continue to be billed monthly just as you are currently billing.</a:t>
            </a:r>
            <a:endParaRPr lang="en-US" sz="3200" dirty="0"/>
          </a:p>
        </p:txBody>
      </p:sp>
    </p:spTree>
    <p:extLst>
      <p:ext uri="{BB962C8B-B14F-4D97-AF65-F5344CB8AC3E}">
        <p14:creationId xmlns:p14="http://schemas.microsoft.com/office/powerpoint/2010/main" val="855162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&amp; Resources</a:t>
            </a:r>
            <a:endParaRPr lang="en-US" dirty="0"/>
          </a:p>
        </p:txBody>
      </p:sp>
      <p:sp>
        <p:nvSpPr>
          <p:cNvPr id="3" name="Content Placeholder 2"/>
          <p:cNvSpPr>
            <a:spLocks noGrp="1"/>
          </p:cNvSpPr>
          <p:nvPr>
            <p:ph sz="quarter" idx="1"/>
          </p:nvPr>
        </p:nvSpPr>
        <p:spPr>
          <a:xfrm>
            <a:off x="457200" y="1600200"/>
            <a:ext cx="8229600" cy="2895599"/>
          </a:xfrm>
        </p:spPr>
        <p:txBody>
          <a:bodyPr>
            <a:normAutofit lnSpcReduction="10000"/>
          </a:bodyPr>
          <a:lstStyle/>
          <a:p>
            <a:r>
              <a:rPr lang="en-US" dirty="0" smtClean="0"/>
              <a:t>When you see this shape throughout this presentation, it references a document that you will find on the our web site – provider information page:</a:t>
            </a:r>
          </a:p>
          <a:p>
            <a:endParaRPr lang="en-US" dirty="0" smtClean="0"/>
          </a:p>
          <a:p>
            <a:pPr marL="800100" lvl="2" indent="0">
              <a:buNone/>
            </a:pPr>
            <a:r>
              <a:rPr lang="en-US" dirty="0" smtClean="0">
                <a:hlinkClick r:id="rId2"/>
              </a:rPr>
              <a:t>http://fl.easterseals.com/site/PageServer?pagename=FLDR_TCESProviderPage</a:t>
            </a:r>
            <a:endParaRPr lang="en-US" dirty="0" smtClean="0"/>
          </a:p>
          <a:p>
            <a:pPr marL="800100" lvl="2" indent="0">
              <a:buNone/>
            </a:pPr>
            <a:endParaRPr lang="en-US" dirty="0"/>
          </a:p>
        </p:txBody>
      </p:sp>
      <p:sp>
        <p:nvSpPr>
          <p:cNvPr id="4" name="Bevel 3"/>
          <p:cNvSpPr/>
          <p:nvPr/>
        </p:nvSpPr>
        <p:spPr>
          <a:xfrm>
            <a:off x="915296" y="5181600"/>
            <a:ext cx="7315200" cy="457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XYZ.doc</a:t>
            </a:r>
            <a:endParaRPr lang="en-US" dirty="0"/>
          </a:p>
        </p:txBody>
      </p:sp>
    </p:spTree>
    <p:extLst>
      <p:ext uri="{BB962C8B-B14F-4D97-AF65-F5344CB8AC3E}">
        <p14:creationId xmlns:p14="http://schemas.microsoft.com/office/powerpoint/2010/main" val="4072897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need help?</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32468"/>
            <a:ext cx="5115107" cy="4876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4131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Easter Seals Florida Contacts</a:t>
            </a:r>
            <a:endParaRPr lang="en-US" dirty="0"/>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r>
              <a:rPr lang="en-US" dirty="0" smtClean="0"/>
              <a:t>Joan Stolzar (Orlando):   Contracting </a:t>
            </a:r>
          </a:p>
          <a:p>
            <a:pPr lvl="1"/>
            <a:r>
              <a:rPr lang="en-US" dirty="0" smtClean="0"/>
              <a:t>407-306-9766 x 11101</a:t>
            </a:r>
          </a:p>
          <a:p>
            <a:r>
              <a:rPr lang="en-US" dirty="0" smtClean="0"/>
              <a:t>Beverly Carmody (Port St. Lucie): Enrollment</a:t>
            </a:r>
          </a:p>
          <a:p>
            <a:pPr lvl="1"/>
            <a:r>
              <a:rPr lang="en-US" dirty="0" smtClean="0"/>
              <a:t>772-380-9973</a:t>
            </a:r>
          </a:p>
          <a:p>
            <a:r>
              <a:rPr lang="en-US" dirty="0" smtClean="0"/>
              <a:t>Debbie Rice (Orlando):   Provider Billing Lead</a:t>
            </a:r>
          </a:p>
          <a:p>
            <a:pPr lvl="1"/>
            <a:r>
              <a:rPr lang="en-US" dirty="0" smtClean="0"/>
              <a:t>4</a:t>
            </a:r>
            <a:r>
              <a:rPr lang="en-US" dirty="0"/>
              <a:t>07-306-9766 x 11127</a:t>
            </a:r>
          </a:p>
          <a:p>
            <a:r>
              <a:rPr lang="en-US" dirty="0" smtClean="0"/>
              <a:t>Sasha Tuazon </a:t>
            </a:r>
            <a:r>
              <a:rPr lang="en-US" dirty="0"/>
              <a:t>(Orlando):   Provider </a:t>
            </a:r>
            <a:r>
              <a:rPr lang="en-US" dirty="0" smtClean="0"/>
              <a:t>Billing</a:t>
            </a:r>
            <a:endParaRPr lang="en-US" dirty="0"/>
          </a:p>
          <a:p>
            <a:pPr lvl="1"/>
            <a:r>
              <a:rPr lang="en-US" dirty="0"/>
              <a:t>407-306-9766 x </a:t>
            </a:r>
            <a:r>
              <a:rPr lang="en-US" dirty="0" smtClean="0"/>
              <a:t>11128</a:t>
            </a:r>
          </a:p>
          <a:p>
            <a:pPr lvl="1"/>
            <a:endParaRPr lang="en-US" dirty="0"/>
          </a:p>
          <a:p>
            <a:pPr marL="274320" lvl="1" indent="0">
              <a:buNone/>
            </a:pPr>
            <a:r>
              <a:rPr lang="en-US" i="1" dirty="0" smtClean="0"/>
              <a:t>Please note, while we will help and support you through this change as much as possible, we are not able to conduct medical billing training for providers.</a:t>
            </a:r>
            <a:endParaRPr lang="en-US" i="1" dirty="0"/>
          </a:p>
        </p:txBody>
      </p:sp>
    </p:spTree>
    <p:extLst>
      <p:ext uri="{BB962C8B-B14F-4D97-AF65-F5344CB8AC3E}">
        <p14:creationId xmlns:p14="http://schemas.microsoft.com/office/powerpoint/2010/main" val="443162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a:xfrm>
            <a:off x="762000" y="1527048"/>
            <a:ext cx="7696200" cy="4572000"/>
          </a:xfrm>
        </p:spPr>
        <p:txBody>
          <a:bodyPr/>
          <a:lstStyle/>
          <a:p>
            <a:endParaRPr lang="en-US" dirty="0" smtClean="0"/>
          </a:p>
          <a:p>
            <a:endParaRPr lang="en-US" dirty="0" smtClean="0"/>
          </a:p>
          <a:p>
            <a:pPr marL="0" indent="0">
              <a:buNone/>
            </a:pPr>
            <a:r>
              <a:rPr lang="en-US" sz="3200" i="1" dirty="0" smtClean="0"/>
              <a:t>While we know that change can be disruptive to your daily work flow, we hope that ultimately you will find CMS K.I.D.S to be a positive change for your practice.</a:t>
            </a:r>
            <a:endParaRPr lang="en-US" sz="3200" i="1" dirty="0"/>
          </a:p>
        </p:txBody>
      </p:sp>
    </p:spTree>
    <p:extLst>
      <p:ext uri="{BB962C8B-B14F-4D97-AF65-F5344CB8AC3E}">
        <p14:creationId xmlns:p14="http://schemas.microsoft.com/office/powerpoint/2010/main" val="2216497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CMS K.I.D.S?</a:t>
            </a:r>
            <a:endParaRPr lang="en-US" dirty="0"/>
          </a:p>
        </p:txBody>
      </p:sp>
      <p:sp>
        <p:nvSpPr>
          <p:cNvPr id="3" name="Content Placeholder 2"/>
          <p:cNvSpPr>
            <a:spLocks noGrp="1"/>
          </p:cNvSpPr>
          <p:nvPr>
            <p:ph sz="quarter" idx="1"/>
          </p:nvPr>
        </p:nvSpPr>
        <p:spPr/>
        <p:txBody>
          <a:bodyPr/>
          <a:lstStyle/>
          <a:p>
            <a:r>
              <a:rPr lang="en-US" sz="3200" dirty="0" smtClean="0"/>
              <a:t>An enrollment, authorization and claims processing system for CMS services which are funded by:</a:t>
            </a:r>
          </a:p>
          <a:p>
            <a:pPr lvl="1"/>
            <a:endParaRPr lang="en-US" dirty="0" smtClean="0"/>
          </a:p>
          <a:p>
            <a:pPr lvl="1"/>
            <a:r>
              <a:rPr lang="en-US" sz="3200" dirty="0" smtClean="0"/>
              <a:t>Local Early Steps</a:t>
            </a:r>
          </a:p>
          <a:p>
            <a:pPr lvl="1"/>
            <a:r>
              <a:rPr lang="en-US" sz="3200" dirty="0" smtClean="0"/>
              <a:t>CMS Title XXI</a:t>
            </a:r>
          </a:p>
          <a:p>
            <a:pPr lvl="1"/>
            <a:r>
              <a:rPr lang="en-US" sz="3200" smtClean="0"/>
              <a:t>(CMS </a:t>
            </a:r>
            <a:r>
              <a:rPr lang="en-US" sz="3200" smtClean="0"/>
              <a:t>Safety </a:t>
            </a:r>
            <a:r>
              <a:rPr lang="en-US" sz="3200" smtClean="0"/>
              <a:t>Net)</a:t>
            </a:r>
            <a:endParaRPr lang="en-US" sz="3200" dirty="0"/>
          </a:p>
        </p:txBody>
      </p:sp>
    </p:spTree>
    <p:extLst>
      <p:ext uri="{BB962C8B-B14F-4D97-AF65-F5344CB8AC3E}">
        <p14:creationId xmlns:p14="http://schemas.microsoft.com/office/powerpoint/2010/main" val="1342282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 for me?</a:t>
            </a:r>
            <a:endParaRPr lang="en-US" dirty="0"/>
          </a:p>
        </p:txBody>
      </p:sp>
      <p:sp>
        <p:nvSpPr>
          <p:cNvPr id="3" name="Content Placeholder 2"/>
          <p:cNvSpPr>
            <a:spLocks noGrp="1"/>
          </p:cNvSpPr>
          <p:nvPr>
            <p:ph sz="quarter" idx="1"/>
          </p:nvPr>
        </p:nvSpPr>
        <p:spPr/>
        <p:txBody>
          <a:bodyPr/>
          <a:lstStyle/>
          <a:p>
            <a:r>
              <a:rPr lang="en-US" dirty="0" smtClean="0"/>
              <a:t>Early Steps and Title XXI funded services must be billed to CMS K.I.D.S.  Effective 2/1/14.</a:t>
            </a:r>
          </a:p>
          <a:p>
            <a:endParaRPr lang="en-US" dirty="0"/>
          </a:p>
          <a:p>
            <a:r>
              <a:rPr lang="en-US" dirty="0" smtClean="0"/>
              <a:t>You can bill as frequently as you would like – no need to wait until the end of the month.</a:t>
            </a:r>
          </a:p>
          <a:p>
            <a:endParaRPr lang="en-US" dirty="0"/>
          </a:p>
          <a:p>
            <a:r>
              <a:rPr lang="en-US" dirty="0" smtClean="0"/>
              <a:t>You will typically get paid for “clean” electronic claims in about 10-14 days.</a:t>
            </a:r>
          </a:p>
          <a:p>
            <a:endParaRPr lang="en-US" dirty="0"/>
          </a:p>
        </p:txBody>
      </p:sp>
    </p:spTree>
    <p:extLst>
      <p:ext uri="{BB962C8B-B14F-4D97-AF65-F5344CB8AC3E}">
        <p14:creationId xmlns:p14="http://schemas.microsoft.com/office/powerpoint/2010/main" val="1378611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do?</a:t>
            </a:r>
            <a:endParaRPr lang="en-US" dirty="0"/>
          </a:p>
        </p:txBody>
      </p:sp>
      <p:sp>
        <p:nvSpPr>
          <p:cNvPr id="3" name="Content Placeholder 2"/>
          <p:cNvSpPr>
            <a:spLocks noGrp="1"/>
          </p:cNvSpPr>
          <p:nvPr>
            <p:ph sz="quarter" idx="1"/>
          </p:nvPr>
        </p:nvSpPr>
        <p:spPr/>
        <p:txBody>
          <a:bodyPr/>
          <a:lstStyle/>
          <a:p>
            <a:r>
              <a:rPr lang="en-US" dirty="0" smtClean="0"/>
              <a:t>Step 1 – Log into CMS Provider Management and confirm your information is correct – especially your practice address.</a:t>
            </a:r>
          </a:p>
          <a:p>
            <a:endParaRPr lang="en-US" dirty="0"/>
          </a:p>
          <a:p>
            <a:pPr marL="0" indent="0">
              <a:buNone/>
            </a:pPr>
            <a:r>
              <a:rPr lang="en-US" i="1" dirty="0" smtClean="0"/>
              <a:t>This is very important, any errors in this information will delay your payments under the CMS K.I.D.S system.</a:t>
            </a:r>
          </a:p>
          <a:p>
            <a:endParaRPr lang="en-US" i="1" dirty="0" smtClean="0"/>
          </a:p>
          <a:p>
            <a:r>
              <a:rPr lang="en-US" dirty="0" smtClean="0"/>
              <a:t>If there are any errors, contact Beverly Carmody at (772) 380-9973 immediately for assistance.</a:t>
            </a:r>
            <a:endParaRPr lang="en-US" dirty="0"/>
          </a:p>
        </p:txBody>
      </p:sp>
    </p:spTree>
    <p:extLst>
      <p:ext uri="{BB962C8B-B14F-4D97-AF65-F5344CB8AC3E}">
        <p14:creationId xmlns:p14="http://schemas.microsoft.com/office/powerpoint/2010/main" val="2943485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do?</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Step 2 – Sign up for CMS KIDS Provider Portal Training </a:t>
            </a:r>
          </a:p>
          <a:p>
            <a:endParaRPr lang="en-US" dirty="0" smtClean="0"/>
          </a:p>
          <a:p>
            <a:endParaRPr lang="en-US" dirty="0"/>
          </a:p>
          <a:p>
            <a:pPr marL="0" indent="0">
              <a:buNone/>
            </a:pPr>
            <a:r>
              <a:rPr lang="en-US" dirty="0" smtClean="0"/>
              <a:t>This training will allow you to view patient eligibility (including Medicaid), claims, and service authorization information.</a:t>
            </a:r>
          </a:p>
          <a:p>
            <a:pPr marL="0" indent="0">
              <a:buNone/>
            </a:pPr>
            <a:endParaRPr lang="en-US" dirty="0" smtClean="0"/>
          </a:p>
          <a:p>
            <a:pPr marL="0" indent="0">
              <a:buNone/>
            </a:pPr>
            <a:r>
              <a:rPr lang="en-US" i="1" dirty="0" smtClean="0"/>
              <a:t>You will be sent your login and password after completing this training.</a:t>
            </a:r>
            <a:endParaRPr lang="en-US" i="1" dirty="0"/>
          </a:p>
        </p:txBody>
      </p:sp>
      <p:sp>
        <p:nvSpPr>
          <p:cNvPr id="4" name="Bevel 3"/>
          <p:cNvSpPr/>
          <p:nvPr/>
        </p:nvSpPr>
        <p:spPr>
          <a:xfrm>
            <a:off x="1066800" y="2438400"/>
            <a:ext cx="7162800" cy="609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CMS KIDS Portal Training Schedule - 2014 First Qtr.pdf</a:t>
            </a:r>
            <a:endParaRPr lang="en-US" dirty="0"/>
          </a:p>
        </p:txBody>
      </p:sp>
    </p:spTree>
    <p:extLst>
      <p:ext uri="{BB962C8B-B14F-4D97-AF65-F5344CB8AC3E}">
        <p14:creationId xmlns:p14="http://schemas.microsoft.com/office/powerpoint/2010/main" val="2043733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do?</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Step 3 – Select your electronic claims clearinghouse company and register. </a:t>
            </a:r>
          </a:p>
          <a:p>
            <a:pPr marL="0" indent="0">
              <a:buNone/>
            </a:pPr>
            <a:endParaRPr lang="en-US" sz="1200" dirty="0" smtClean="0"/>
          </a:p>
          <a:p>
            <a:pPr marL="0" indent="0">
              <a:buNone/>
            </a:pPr>
            <a:r>
              <a:rPr lang="en-US" sz="2600" i="1" dirty="0" smtClean="0"/>
              <a:t>(A clearinghouse gets a claim from you, “scrubs” it, puts it in the right format and securely submits it electronically to the payer.)</a:t>
            </a:r>
          </a:p>
          <a:p>
            <a:pPr marL="0" indent="0">
              <a:buNone/>
            </a:pPr>
            <a:endParaRPr lang="en-US" sz="1200" dirty="0"/>
          </a:p>
          <a:p>
            <a:pPr marL="400050" lvl="1" indent="0">
              <a:buNone/>
            </a:pPr>
            <a:r>
              <a:rPr lang="en-US" dirty="0" smtClean="0"/>
              <a:t> ESSO recommends two companies:</a:t>
            </a:r>
          </a:p>
          <a:p>
            <a:pPr lvl="2"/>
            <a:r>
              <a:rPr lang="en-US" dirty="0" err="1" smtClean="0"/>
              <a:t>Availity</a:t>
            </a:r>
            <a:endParaRPr lang="en-US" dirty="0" smtClean="0"/>
          </a:p>
          <a:p>
            <a:pPr lvl="2"/>
            <a:r>
              <a:rPr lang="en-US" dirty="0" err="1" smtClean="0"/>
              <a:t>Emdeon</a:t>
            </a:r>
            <a:endParaRPr lang="en-US" dirty="0" smtClean="0"/>
          </a:p>
          <a:p>
            <a:endParaRPr lang="en-US" sz="1300" dirty="0"/>
          </a:p>
          <a:p>
            <a:pPr marL="457200" lvl="1" indent="0">
              <a:buNone/>
            </a:pPr>
            <a:r>
              <a:rPr lang="en-US" i="1" dirty="0" smtClean="0"/>
              <a:t>Note: If you already have a clearinghouse, check with them to see if you can set up electronic claims with them.    We use </a:t>
            </a:r>
            <a:r>
              <a:rPr lang="en-US" i="1" dirty="0" err="1" smtClean="0"/>
              <a:t>Zirmed</a:t>
            </a:r>
            <a:r>
              <a:rPr lang="en-US" i="1" dirty="0" smtClean="0"/>
              <a:t> successfully.</a:t>
            </a:r>
            <a:endParaRPr lang="en-US" i="1" dirty="0"/>
          </a:p>
        </p:txBody>
      </p:sp>
    </p:spTree>
    <p:extLst>
      <p:ext uri="{BB962C8B-B14F-4D97-AF65-F5344CB8AC3E}">
        <p14:creationId xmlns:p14="http://schemas.microsoft.com/office/powerpoint/2010/main" val="20869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Availity</a:t>
            </a:r>
            <a:endParaRPr lang="en-US" dirty="0"/>
          </a:p>
        </p:txBody>
      </p:sp>
      <p:sp>
        <p:nvSpPr>
          <p:cNvPr id="3" name="Content Placeholder 2"/>
          <p:cNvSpPr>
            <a:spLocks noGrp="1"/>
          </p:cNvSpPr>
          <p:nvPr>
            <p:ph sz="quarter" idx="1"/>
          </p:nvPr>
        </p:nvSpPr>
        <p:spPr/>
        <p:txBody>
          <a:bodyPr/>
          <a:lstStyle/>
          <a:p>
            <a:pPr marL="0" indent="0" algn="ctr">
              <a:buNone/>
            </a:pPr>
            <a:r>
              <a:rPr lang="en-US" b="1" dirty="0" smtClean="0"/>
              <a:t>http://www.availity.com</a:t>
            </a:r>
          </a:p>
          <a:p>
            <a:endParaRPr lang="en-US" dirty="0" smtClean="0"/>
          </a:p>
          <a:p>
            <a:r>
              <a:rPr lang="en-US" dirty="0" smtClean="0"/>
              <a:t>Offers a basic service that is free.</a:t>
            </a:r>
          </a:p>
          <a:p>
            <a:r>
              <a:rPr lang="en-US" dirty="0" smtClean="0"/>
              <a:t>Offers a more comprehensive service for fee.</a:t>
            </a:r>
          </a:p>
          <a:p>
            <a:endParaRPr lang="en-US" dirty="0"/>
          </a:p>
          <a:p>
            <a:pPr marL="0" indent="0">
              <a:buNone/>
            </a:pPr>
            <a:endParaRPr lang="en-US" dirty="0"/>
          </a:p>
        </p:txBody>
      </p:sp>
      <p:sp>
        <p:nvSpPr>
          <p:cNvPr id="4" name="Bevel 3"/>
          <p:cNvSpPr/>
          <p:nvPr/>
        </p:nvSpPr>
        <p:spPr>
          <a:xfrm>
            <a:off x="914400" y="4038600"/>
            <a:ext cx="7086600" cy="457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Availity</a:t>
            </a:r>
            <a:r>
              <a:rPr lang="en-US" dirty="0" smtClean="0"/>
              <a:t> Registration Process.pdf</a:t>
            </a:r>
            <a:endParaRPr lang="en-US" dirty="0"/>
          </a:p>
        </p:txBody>
      </p:sp>
      <p:sp>
        <p:nvSpPr>
          <p:cNvPr id="5" name="Bevel 4"/>
          <p:cNvSpPr/>
          <p:nvPr/>
        </p:nvSpPr>
        <p:spPr>
          <a:xfrm>
            <a:off x="915296" y="4664336"/>
            <a:ext cx="7086600" cy="457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Availity</a:t>
            </a:r>
            <a:r>
              <a:rPr lang="en-US" dirty="0" smtClean="0"/>
              <a:t> User Guide.pdf</a:t>
            </a:r>
            <a:endParaRPr lang="en-US" dirty="0"/>
          </a:p>
        </p:txBody>
      </p:sp>
      <p:sp>
        <p:nvSpPr>
          <p:cNvPr id="6" name="Bevel 5"/>
          <p:cNvSpPr/>
          <p:nvPr/>
        </p:nvSpPr>
        <p:spPr>
          <a:xfrm>
            <a:off x="914400" y="5334000"/>
            <a:ext cx="7086600" cy="4572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Availity</a:t>
            </a:r>
            <a:r>
              <a:rPr lang="en-US" dirty="0" smtClean="0"/>
              <a:t> Tips.doc</a:t>
            </a:r>
            <a:endParaRPr lang="en-US" dirty="0"/>
          </a:p>
        </p:txBody>
      </p:sp>
    </p:spTree>
    <p:extLst>
      <p:ext uri="{BB962C8B-B14F-4D97-AF65-F5344CB8AC3E}">
        <p14:creationId xmlns:p14="http://schemas.microsoft.com/office/powerpoint/2010/main" val="2216657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Emdeon</a:t>
            </a:r>
            <a:endParaRPr lang="en-US" dirty="0"/>
          </a:p>
        </p:txBody>
      </p:sp>
      <p:sp>
        <p:nvSpPr>
          <p:cNvPr id="3" name="Content Placeholder 2"/>
          <p:cNvSpPr>
            <a:spLocks noGrp="1"/>
          </p:cNvSpPr>
          <p:nvPr>
            <p:ph sz="quarter" idx="1"/>
          </p:nvPr>
        </p:nvSpPr>
        <p:spPr/>
        <p:txBody>
          <a:bodyPr/>
          <a:lstStyle/>
          <a:p>
            <a:pPr marL="0" indent="0" algn="ctr">
              <a:buNone/>
            </a:pPr>
            <a:r>
              <a:rPr lang="en-US" b="1" dirty="0" smtClean="0"/>
              <a:t>http://www/emdeon.com</a:t>
            </a:r>
          </a:p>
          <a:p>
            <a:endParaRPr lang="en-US" dirty="0"/>
          </a:p>
          <a:p>
            <a:r>
              <a:rPr lang="en-US" dirty="0" smtClean="0"/>
              <a:t>Offers electronic claims processing for a fee</a:t>
            </a:r>
          </a:p>
          <a:p>
            <a:endParaRPr lang="en-US" dirty="0"/>
          </a:p>
          <a:p>
            <a:endParaRPr lang="en-US" dirty="0" smtClean="0"/>
          </a:p>
          <a:p>
            <a:pPr marL="0" indent="0">
              <a:buNone/>
            </a:pPr>
            <a:r>
              <a:rPr lang="en-US" i="1" dirty="0" smtClean="0"/>
              <a:t>Enrollment forms and information can be found on the </a:t>
            </a:r>
            <a:r>
              <a:rPr lang="en-US" i="1" dirty="0" err="1" smtClean="0"/>
              <a:t>emdeon</a:t>
            </a:r>
            <a:r>
              <a:rPr lang="en-US" i="1" dirty="0" smtClean="0"/>
              <a:t> website by clicking on enrollment forms under resources section of the menu.</a:t>
            </a:r>
            <a:endParaRPr lang="en-US" i="1" dirty="0"/>
          </a:p>
        </p:txBody>
      </p:sp>
    </p:spTree>
    <p:extLst>
      <p:ext uri="{BB962C8B-B14F-4D97-AF65-F5344CB8AC3E}">
        <p14:creationId xmlns:p14="http://schemas.microsoft.com/office/powerpoint/2010/main" val="18380214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381</TotalTime>
  <Words>1116</Words>
  <Application>Microsoft Office PowerPoint</Application>
  <PresentationFormat>On-screen Show (4:3)</PresentationFormat>
  <Paragraphs>142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TCES Provider Information:</vt:lpstr>
      <vt:lpstr>Documents &amp; Resources</vt:lpstr>
      <vt:lpstr>What is CMS K.I.D.S?</vt:lpstr>
      <vt:lpstr>What Changes for me?</vt:lpstr>
      <vt:lpstr>What do I need to do?</vt:lpstr>
      <vt:lpstr>What do I need to do?</vt:lpstr>
      <vt:lpstr>What do I need to do?</vt:lpstr>
      <vt:lpstr>Availity</vt:lpstr>
      <vt:lpstr>Emdeon</vt:lpstr>
      <vt:lpstr>Payer ID’s for Clearinghouse</vt:lpstr>
      <vt:lpstr>What do I need to do?</vt:lpstr>
      <vt:lpstr>Help!</vt:lpstr>
      <vt:lpstr>Can I bill on paper?</vt:lpstr>
      <vt:lpstr>Billing on Paper…</vt:lpstr>
      <vt:lpstr>How will I get paid?</vt:lpstr>
      <vt:lpstr>Is anything still billed to Easter Seals?</vt:lpstr>
      <vt:lpstr>Special Reminder!</vt:lpstr>
      <vt:lpstr>Other Codes and Information</vt:lpstr>
      <vt:lpstr>What about services provided before 2/1?</vt:lpstr>
      <vt:lpstr>What if I need help?</vt:lpstr>
      <vt:lpstr>Your Easter Seals Florida Contacts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TCES Provider Information:</dc:title>
  <dc:creator>Gladys Epps</dc:creator>
  <cp:lastModifiedBy>Gladys Epps</cp:lastModifiedBy>
  <cp:revision>31</cp:revision>
  <dcterms:created xsi:type="dcterms:W3CDTF">2014-01-06T19:31:27Z</dcterms:created>
  <dcterms:modified xsi:type="dcterms:W3CDTF">2014-01-10T18:36:25Z</dcterms:modified>
</cp:coreProperties>
</file>